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68" r:id="rId3"/>
    <p:sldId id="266" r:id="rId4"/>
    <p:sldId id="273" r:id="rId5"/>
    <p:sldId id="271" r:id="rId6"/>
    <p:sldId id="272" r:id="rId7"/>
    <p:sldId id="276" r:id="rId8"/>
    <p:sldId id="277" r:id="rId9"/>
    <p:sldId id="275" r:id="rId10"/>
    <p:sldId id="267" r:id="rId11"/>
  </p:sldIdLst>
  <p:sldSz cx="9144000" cy="6858000" type="screen4x3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宋体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宋体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宋体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宋体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A2F7"/>
    <a:srgbClr val="6AA6F7"/>
    <a:srgbClr val="183A5D"/>
    <a:srgbClr val="65A3F7"/>
    <a:srgbClr val="C3C3C3"/>
    <a:srgbClr val="333300"/>
    <a:srgbClr val="6BA7F6"/>
    <a:srgbClr val="6BA7F7"/>
    <a:srgbClr val="A4A4AE"/>
    <a:srgbClr val="68A5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中度样式 3 - 强调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主题样式 1 - 强调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E8B1032C-EA38-4F05-BA0D-38AFFFC7BED3}" styleName="浅色样式 3 - 强调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46F890A9-2807-4EBB-B81D-B2AA78EC7F39}" styleName="深色样式 2 - 强调 5/强调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深色样式 2 - 强调 3/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深色样式 2 - 强调 1/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深色样式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EB344D84-9AFB-497E-A393-DC336BA19D2E}" styleName="中度样式 3 - 强调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5BE263C-DBD7-4A20-BB59-AAB30ACAA65A}" styleName="中度样式 3 - 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中度样式 3 - 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中度样式 3 - 强调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中度样式 1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中度样式 4 - 强调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中度样式 4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中度样式 4 - 强调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083E6E3-FA7D-4D7B-A595-EF9225AFEA82}" styleName="浅色样式 1 - 强调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浅色样式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中度样式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45" autoAdjust="0"/>
    <p:restoredTop sz="94660" autoAdjust="0"/>
  </p:normalViewPr>
  <p:slideViewPr>
    <p:cSldViewPr>
      <p:cViewPr varScale="1">
        <p:scale>
          <a:sx n="51" d="100"/>
          <a:sy n="51" d="100"/>
        </p:scale>
        <p:origin x="882" y="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887AA4-DD34-417E-AB3C-0AAE66C5B6E1}" type="datetimeFigureOut">
              <a:rPr lang="zh-CN" altLang="en-US" smtClean="0"/>
              <a:t>2017-04-07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7CE5F-D1AA-4423-ABEC-5DA412B8D69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8421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logo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75" y="0"/>
            <a:ext cx="709613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 descr="logo1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0"/>
            <a:ext cx="709613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3238"/>
            <a:ext cx="9144000" cy="168433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3716338"/>
            <a:ext cx="9144000" cy="17272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8624494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/>
            </a:lvl1pPr>
            <a:lvl2pPr marL="742950" indent="-285750">
              <a:buFont typeface="Wingdings" panose="05000000000000000000" pitchFamily="2" charset="2"/>
              <a:buChar char="Ø"/>
              <a:defRPr/>
            </a:lvl2pPr>
            <a:lvl3pPr marL="1143000" indent="-228600">
              <a:buFont typeface="Wingdings" panose="05000000000000000000" pitchFamily="2" charset="2"/>
              <a:buChar char="Ø"/>
              <a:defRPr/>
            </a:lvl3pPr>
            <a:lvl4pPr marL="1600200" indent="-228600">
              <a:buFont typeface="Wingdings" panose="05000000000000000000" pitchFamily="2" charset="2"/>
              <a:buChar char="Ø"/>
              <a:defRPr/>
            </a:lvl4pPr>
            <a:lvl5pPr marL="2057400" indent="-228600">
              <a:buFont typeface="Wingdings" panose="05000000000000000000" pitchFamily="2" charset="2"/>
              <a:buChar char="Ø"/>
              <a:defRPr/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</a:p>
          <a:p>
            <a:pPr lvl="1"/>
            <a:r>
              <a:rPr lang="zh-CN" altLang="en-US" dirty="0" smtClean="0"/>
              <a:t>第二级</a:t>
            </a:r>
          </a:p>
          <a:p>
            <a:pPr lvl="2"/>
            <a:r>
              <a:rPr lang="zh-CN" altLang="en-US" dirty="0" smtClean="0"/>
              <a:t>第三级</a:t>
            </a:r>
          </a:p>
          <a:p>
            <a:pPr lvl="3"/>
            <a:r>
              <a:rPr lang="zh-CN" altLang="en-US" dirty="0" smtClean="0"/>
              <a:t>第四级</a:t>
            </a:r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012202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4061900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981075"/>
            <a:ext cx="4038600" cy="547211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981075"/>
            <a:ext cx="4038600" cy="547211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1569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8410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293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151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592765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4272942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9101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15888"/>
            <a:ext cx="2057400" cy="63373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5613" y="115888"/>
            <a:ext cx="6021387" cy="63373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1089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5167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28FF2BA8-E72E-46CD-A0AB-2364B7C91CDD}" type="datetime1">
              <a:rPr lang="zh-CN" altLang="en-US"/>
              <a:pPr/>
              <a:t>2017-04-07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9914E909-2E78-4CB5-93A9-B0FB7AF8AA04}" type="slidenum">
              <a:rPr lang="zh-CN" altLang="en-US"/>
              <a:pPr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72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5613" y="115888"/>
            <a:ext cx="8231187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981075"/>
            <a:ext cx="8229600" cy="547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dirty="0" smtClean="0"/>
              <a:t>单击此处编辑母版文本样式</a:t>
            </a:r>
          </a:p>
          <a:p>
            <a:pPr lvl="1"/>
            <a:r>
              <a:rPr lang="zh-CN" altLang="en-US" dirty="0" smtClean="0"/>
              <a:t>第二级</a:t>
            </a:r>
          </a:p>
          <a:p>
            <a:pPr lvl="2"/>
            <a:r>
              <a:rPr lang="zh-CN" altLang="en-US" dirty="0" smtClean="0"/>
              <a:t>第三级</a:t>
            </a:r>
          </a:p>
          <a:p>
            <a:pPr lvl="3"/>
            <a:r>
              <a:rPr lang="zh-CN" altLang="en-US" dirty="0" smtClean="0"/>
              <a:t>第四级</a:t>
            </a:r>
          </a:p>
          <a:p>
            <a:pPr lvl="4"/>
            <a:r>
              <a:rPr lang="zh-CN" altLang="en-US" dirty="0" smtClean="0"/>
              <a:t>第五级</a:t>
            </a:r>
          </a:p>
        </p:txBody>
      </p:sp>
      <p:pic>
        <p:nvPicPr>
          <p:cNvPr id="1028" name="Picture 7" descr="logo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75" y="0"/>
            <a:ext cx="54133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" name="日期占位符 3"/>
          <p:cNvSpPr txBox="1">
            <a:spLocks noGrp="1"/>
          </p:cNvSpPr>
          <p:nvPr/>
        </p:nvSpPr>
        <p:spPr bwMode="auto">
          <a:xfrm>
            <a:off x="115888" y="6553200"/>
            <a:ext cx="2808287" cy="287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defRPr/>
            </a:pPr>
            <a:fld id="{5CC74BBF-1AAC-4EB6-A3A1-01219FF7475A}" type="datetime1">
              <a:rPr lang="zh-CN" altLang="en-US" sz="1600" b="1" kern="1200" smtClean="0">
                <a:solidFill>
                  <a:srgbClr val="CC0000"/>
                </a:solidFill>
                <a:latin typeface="Arial" charset="0"/>
                <a:ea typeface="宋体" pitchFamily="2" charset="-122"/>
                <a:cs typeface="+mn-cs"/>
              </a:rPr>
              <a:pPr eaLnBrk="1" hangingPunct="1">
                <a:defRPr/>
              </a:pPr>
              <a:t>2017-04-07</a:t>
            </a:fld>
            <a:endParaRPr lang="en-US" altLang="zh-CN" sz="1600" b="1" kern="1200" dirty="0" smtClean="0">
              <a:solidFill>
                <a:srgbClr val="CC0000"/>
              </a:solidFill>
              <a:latin typeface="Arial" charset="0"/>
              <a:ea typeface="宋体" pitchFamily="2" charset="-122"/>
              <a:cs typeface="+mn-cs"/>
            </a:endParaRPr>
          </a:p>
        </p:txBody>
      </p:sp>
      <p:sp>
        <p:nvSpPr>
          <p:cNvPr id="1035" name="灯片编号占位符 4"/>
          <p:cNvSpPr txBox="1">
            <a:spLocks noGrp="1"/>
          </p:cNvSpPr>
          <p:nvPr/>
        </p:nvSpPr>
        <p:spPr bwMode="auto">
          <a:xfrm>
            <a:off x="6910388" y="6551613"/>
            <a:ext cx="2133600" cy="287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algn="r" eaLnBrk="1" hangingPunct="1">
              <a:defRPr/>
            </a:pPr>
            <a:fld id="{80F0DAF8-A04F-4BF4-8C68-8B193FFCD7D8}" type="slidenum">
              <a:rPr lang="en-US" altLang="zh-CN" sz="1600" b="1" kern="1200" smtClean="0">
                <a:solidFill>
                  <a:srgbClr val="CC0000"/>
                </a:solidFill>
                <a:latin typeface="Arial" charset="0"/>
                <a:ea typeface="宋体" pitchFamily="2" charset="-122"/>
                <a:cs typeface="+mn-cs"/>
              </a:rPr>
              <a:pPr algn="r" eaLnBrk="1" hangingPunct="1">
                <a:defRPr/>
              </a:pPr>
              <a:t>‹#›</a:t>
            </a:fld>
            <a:endParaRPr lang="en-US" altLang="zh-CN" sz="1600" b="1" kern="1200" dirty="0" smtClean="0">
              <a:solidFill>
                <a:srgbClr val="CC0000"/>
              </a:solidFill>
              <a:latin typeface="Arial" charset="0"/>
              <a:ea typeface="宋体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8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3600" b="1">
          <a:solidFill>
            <a:srgbClr val="CC0000"/>
          </a:solidFill>
          <a:effectLst>
            <a:outerShdw blurRad="38100" dist="38100" dir="2700000" algn="tl">
              <a:srgbClr val="C0C0C0"/>
            </a:outerShdw>
          </a:effectLst>
          <a:latin typeface="Arial" panose="020B0604020202020204" pitchFamily="34" charset="0"/>
          <a:ea typeface="黑体" panose="02010609060101010101" pitchFamily="49" charset="-122"/>
          <a:cs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itchFamily="2" charset="2"/>
        <a:buChar char="Ø"/>
        <a:defRPr sz="32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anose="05000000000000000000" pitchFamily="2" charset="2"/>
        <a:buChar char="Ø"/>
        <a:defRPr sz="2800" b="1" kern="1200">
          <a:solidFill>
            <a:srgbClr val="CC00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itchFamily="2" charset="2"/>
        <a:buChar char="Ø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anose="05000000000000000000" pitchFamily="2" charset="2"/>
        <a:buChar char="Ø"/>
        <a:defRPr sz="2000" b="1" kern="1200">
          <a:solidFill>
            <a:srgbClr val="CC0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itchFamily="2" charset="2"/>
        <a:buChar char="Ø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16" descr="Kaff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56"/>
          <a:stretch>
            <a:fillRect/>
          </a:stretch>
        </p:blipFill>
        <p:spPr bwMode="auto">
          <a:xfrm>
            <a:off x="1" y="927093"/>
            <a:ext cx="9149374" cy="5602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sp>
        <p:nvSpPr>
          <p:cNvPr id="11" name="矩形 40"/>
          <p:cNvSpPr>
            <a:spLocks noChangeArrowheads="1"/>
          </p:cNvSpPr>
          <p:nvPr/>
        </p:nvSpPr>
        <p:spPr bwMode="auto">
          <a:xfrm>
            <a:off x="3374947" y="2041127"/>
            <a:ext cx="5040560" cy="15841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6AA6F7"/>
              </a:solidFill>
            </a:endParaRPr>
          </a:p>
        </p:txBody>
      </p:sp>
      <p:sp>
        <p:nvSpPr>
          <p:cNvPr id="12" name="L 形 42"/>
          <p:cNvSpPr>
            <a:spLocks/>
          </p:cNvSpPr>
          <p:nvPr/>
        </p:nvSpPr>
        <p:spPr bwMode="auto">
          <a:xfrm rot="16200000">
            <a:off x="5199312" y="391046"/>
            <a:ext cx="1659931" cy="5144890"/>
          </a:xfrm>
          <a:custGeom>
            <a:avLst/>
            <a:gdLst>
              <a:gd name="T0" fmla="*/ 0 w 613411"/>
              <a:gd name="T1" fmla="*/ 0 h 607845"/>
              <a:gd name="T2" fmla="*/ 0 w 613411"/>
              <a:gd name="T3" fmla="*/ 0 h 607845"/>
              <a:gd name="T4" fmla="*/ 0 w 613411"/>
              <a:gd name="T5" fmla="*/ 607845 h 607845"/>
              <a:gd name="T6" fmla="*/ 613411 w 613411"/>
              <a:gd name="T7" fmla="*/ 607845 h 607845"/>
              <a:gd name="T8" fmla="*/ 613411 w 613411"/>
              <a:gd name="T9" fmla="*/ 607845 h 607845"/>
              <a:gd name="T10" fmla="*/ 0 w 613411"/>
              <a:gd name="T11" fmla="*/ 607845 h 607845"/>
              <a:gd name="T12" fmla="*/ 0 w 613411"/>
              <a:gd name="T13" fmla="*/ 0 h 6078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13411" h="607845">
                <a:moveTo>
                  <a:pt x="0" y="0"/>
                </a:moveTo>
                <a:lnTo>
                  <a:pt x="0" y="0"/>
                </a:lnTo>
                <a:lnTo>
                  <a:pt x="0" y="607845"/>
                </a:lnTo>
                <a:lnTo>
                  <a:pt x="613411" y="607845"/>
                </a:lnTo>
                <a:lnTo>
                  <a:pt x="0" y="607845"/>
                </a:lnTo>
                <a:lnTo>
                  <a:pt x="0" y="0"/>
                </a:lnTo>
                <a:close/>
              </a:path>
            </a:pathLst>
          </a:custGeom>
          <a:solidFill>
            <a:srgbClr val="AFABAB"/>
          </a:solidFill>
          <a:ln w="12700" cap="flat" cmpd="sng">
            <a:solidFill>
              <a:srgbClr val="7F7F7F"/>
            </a:solidFill>
            <a:round/>
            <a:headEnd/>
            <a:tailEnd/>
          </a:ln>
        </p:spPr>
        <p:txBody>
          <a:bodyPr anchor="ctr"/>
          <a:lstStyle/>
          <a:p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3392190" y="2109940"/>
            <a:ext cx="52741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石油化工</a:t>
            </a:r>
            <a:r>
              <a:rPr lang="zh-CN" altLang="en-US" sz="4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研究院</a:t>
            </a:r>
            <a:endParaRPr lang="en-US" altLang="zh-CN" sz="4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4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实践与安全</a:t>
            </a:r>
            <a:r>
              <a:rPr lang="zh-CN" altLang="en-US" sz="4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之</a:t>
            </a:r>
            <a:r>
              <a:rPr lang="zh-CN" altLang="en-US" sz="44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我见</a:t>
            </a:r>
          </a:p>
        </p:txBody>
      </p:sp>
      <p:sp>
        <p:nvSpPr>
          <p:cNvPr id="14" name="文本框 12"/>
          <p:cNvSpPr txBox="1">
            <a:spLocks noChangeArrowheads="1"/>
          </p:cNvSpPr>
          <p:nvPr/>
        </p:nvSpPr>
        <p:spPr bwMode="auto">
          <a:xfrm>
            <a:off x="7449592" y="4031113"/>
            <a:ext cx="28225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李</a:t>
            </a:r>
            <a:r>
              <a:rPr lang="zh-CN" altLang="en-US" sz="24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庆明</a:t>
            </a:r>
            <a:endParaRPr 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1"/>
          <p:cNvSpPr>
            <a:spLocks noChangeArrowheads="1"/>
          </p:cNvSpPr>
          <p:nvPr/>
        </p:nvSpPr>
        <p:spPr bwMode="auto">
          <a:xfrm>
            <a:off x="395536" y="4167981"/>
            <a:ext cx="215900" cy="1800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" name="矩形 13"/>
          <p:cNvSpPr>
            <a:spLocks noChangeArrowheads="1"/>
          </p:cNvSpPr>
          <p:nvPr/>
        </p:nvSpPr>
        <p:spPr bwMode="auto">
          <a:xfrm rot="5400000">
            <a:off x="885280" y="5376862"/>
            <a:ext cx="215900" cy="9667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8" name="矩形 14"/>
          <p:cNvSpPr>
            <a:spLocks noChangeArrowheads="1"/>
          </p:cNvSpPr>
          <p:nvPr/>
        </p:nvSpPr>
        <p:spPr bwMode="auto">
          <a:xfrm>
            <a:off x="439986" y="3675856"/>
            <a:ext cx="107950" cy="207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9" name="矩形 21"/>
          <p:cNvSpPr>
            <a:spLocks noChangeArrowheads="1"/>
          </p:cNvSpPr>
          <p:nvPr/>
        </p:nvSpPr>
        <p:spPr bwMode="auto">
          <a:xfrm>
            <a:off x="2232274" y="5830093"/>
            <a:ext cx="252412" cy="1031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32" b="27251"/>
          <a:stretch>
            <a:fillRect/>
          </a:stretch>
        </p:blipFill>
        <p:spPr bwMode="auto">
          <a:xfrm>
            <a:off x="0" y="3356992"/>
            <a:ext cx="28321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sp>
        <p:nvSpPr>
          <p:cNvPr id="21" name="矩形 11"/>
          <p:cNvSpPr>
            <a:spLocks noChangeArrowheads="1"/>
          </p:cNvSpPr>
          <p:nvPr/>
        </p:nvSpPr>
        <p:spPr bwMode="auto">
          <a:xfrm>
            <a:off x="466725" y="4149155"/>
            <a:ext cx="215900" cy="1800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7" name="矩形 13"/>
          <p:cNvSpPr>
            <a:spLocks noChangeArrowheads="1"/>
          </p:cNvSpPr>
          <p:nvPr/>
        </p:nvSpPr>
        <p:spPr bwMode="auto">
          <a:xfrm rot="5400000">
            <a:off x="956469" y="5358036"/>
            <a:ext cx="215900" cy="9667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8" name="矩形 14"/>
          <p:cNvSpPr>
            <a:spLocks noChangeArrowheads="1"/>
          </p:cNvSpPr>
          <p:nvPr/>
        </p:nvSpPr>
        <p:spPr bwMode="auto">
          <a:xfrm>
            <a:off x="511175" y="3657030"/>
            <a:ext cx="107950" cy="207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9" name="矩形 21"/>
          <p:cNvSpPr>
            <a:spLocks noChangeArrowheads="1"/>
          </p:cNvSpPr>
          <p:nvPr/>
        </p:nvSpPr>
        <p:spPr bwMode="auto">
          <a:xfrm>
            <a:off x="2303463" y="5811267"/>
            <a:ext cx="252412" cy="1031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395E8A"/>
                </a:solidFill>
                <a:bevel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89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" descr="d:\Users\vc0012\Desktop\3d\3D manikins (4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425"/>
          <a:stretch>
            <a:fillRect/>
          </a:stretch>
        </p:blipFill>
        <p:spPr bwMode="auto">
          <a:xfrm>
            <a:off x="6031386" y="3461958"/>
            <a:ext cx="2636233" cy="29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200584" y="1124744"/>
            <a:ext cx="4540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</a:t>
            </a:r>
            <a:endParaRPr lang="zh-CN" altLang="en-US" sz="36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971600" y="2864438"/>
            <a:ext cx="6038850" cy="1225494"/>
          </a:xfrm>
          <a:custGeom>
            <a:avLst/>
            <a:gdLst>
              <a:gd name="connsiteX0" fmla="*/ 0 w 6781800"/>
              <a:gd name="connsiteY0" fmla="*/ 299838 h 1215160"/>
              <a:gd name="connsiteX1" fmla="*/ 2705100 w 6781800"/>
              <a:gd name="connsiteY1" fmla="*/ 52188 h 1215160"/>
              <a:gd name="connsiteX2" fmla="*/ 5619750 w 6781800"/>
              <a:gd name="connsiteY2" fmla="*/ 1195188 h 1215160"/>
              <a:gd name="connsiteX3" fmla="*/ 6781800 w 6781800"/>
              <a:gd name="connsiteY3" fmla="*/ 757038 h 1215160"/>
              <a:gd name="connsiteX0" fmla="*/ 0 w 6038850"/>
              <a:gd name="connsiteY0" fmla="*/ 299838 h 1304686"/>
              <a:gd name="connsiteX1" fmla="*/ 2705100 w 6038850"/>
              <a:gd name="connsiteY1" fmla="*/ 52188 h 1304686"/>
              <a:gd name="connsiteX2" fmla="*/ 5619750 w 6038850"/>
              <a:gd name="connsiteY2" fmla="*/ 1195188 h 1304686"/>
              <a:gd name="connsiteX3" fmla="*/ 6038850 w 6038850"/>
              <a:gd name="connsiteY3" fmla="*/ 1176138 h 1304686"/>
              <a:gd name="connsiteX0" fmla="*/ 0 w 6038850"/>
              <a:gd name="connsiteY0" fmla="*/ 287550 h 1218694"/>
              <a:gd name="connsiteX1" fmla="*/ 2705100 w 6038850"/>
              <a:gd name="connsiteY1" fmla="*/ 39900 h 1218694"/>
              <a:gd name="connsiteX2" fmla="*/ 4832350 w 6038850"/>
              <a:gd name="connsiteY2" fmla="*/ 1005100 h 1218694"/>
              <a:gd name="connsiteX3" fmla="*/ 6038850 w 6038850"/>
              <a:gd name="connsiteY3" fmla="*/ 1163850 h 1218694"/>
              <a:gd name="connsiteX0" fmla="*/ 0 w 6038850"/>
              <a:gd name="connsiteY0" fmla="*/ 287550 h 1225494"/>
              <a:gd name="connsiteX1" fmla="*/ 2705100 w 6038850"/>
              <a:gd name="connsiteY1" fmla="*/ 39900 h 1225494"/>
              <a:gd name="connsiteX2" fmla="*/ 4832350 w 6038850"/>
              <a:gd name="connsiteY2" fmla="*/ 1005100 h 1225494"/>
              <a:gd name="connsiteX3" fmla="*/ 6038850 w 6038850"/>
              <a:gd name="connsiteY3" fmla="*/ 1163850 h 1225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8850" h="1225494">
                <a:moveTo>
                  <a:pt x="0" y="287550"/>
                </a:moveTo>
                <a:cubicBezTo>
                  <a:pt x="884237" y="89112"/>
                  <a:pt x="1899708" y="-79692"/>
                  <a:pt x="2705100" y="39900"/>
                </a:cubicBezTo>
                <a:cubicBezTo>
                  <a:pt x="3510492" y="159492"/>
                  <a:pt x="4371975" y="786025"/>
                  <a:pt x="4832350" y="1005100"/>
                </a:cubicBezTo>
                <a:cubicBezTo>
                  <a:pt x="5292725" y="1224175"/>
                  <a:pt x="5829300" y="1285558"/>
                  <a:pt x="6038850" y="1163850"/>
                </a:cubicBezTo>
              </a:path>
            </a:pathLst>
          </a:custGeom>
          <a:ln w="12700" cmpd="sng"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9"/>
          <p:cNvSpPr txBox="1"/>
          <p:nvPr/>
        </p:nvSpPr>
        <p:spPr>
          <a:xfrm>
            <a:off x="5258934" y="4311799"/>
            <a:ext cx="115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个人建议</a:t>
            </a:r>
            <a:endParaRPr lang="ko-KR" altLang="en-US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3450231" y="3513934"/>
            <a:ext cx="115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实践</a:t>
            </a:r>
            <a:endParaRPr lang="ko-KR" altLang="en-US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63645" y="3477185"/>
            <a:ext cx="115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企业培训</a:t>
            </a:r>
            <a:endParaRPr lang="ko-KR" altLang="en-US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Oval 113"/>
          <p:cNvSpPr>
            <a:spLocks noChangeArrowheads="1"/>
          </p:cNvSpPr>
          <p:nvPr/>
        </p:nvSpPr>
        <p:spPr bwMode="auto">
          <a:xfrm rot="2700000">
            <a:off x="6568044" y="3338398"/>
            <a:ext cx="117123" cy="114085"/>
          </a:xfrm>
          <a:prstGeom prst="ellipse">
            <a:avLst/>
          </a:prstGeom>
          <a:solidFill>
            <a:schemeClr val="bg1">
              <a:alpha val="77000"/>
            </a:schemeClr>
          </a:solidFill>
          <a:ln>
            <a:noFill/>
          </a:ln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29" name="Rounded Rectangle 29"/>
          <p:cNvSpPr/>
          <p:nvPr/>
        </p:nvSpPr>
        <p:spPr>
          <a:xfrm>
            <a:off x="5427232" y="3441020"/>
            <a:ext cx="819710" cy="821427"/>
          </a:xfrm>
          <a:prstGeom prst="roundRect">
            <a:avLst>
              <a:gd name="adj" fmla="val 50000"/>
            </a:avLst>
          </a:prstGeom>
          <a:solidFill>
            <a:srgbClr val="183A5D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30"/>
          <p:cNvGrpSpPr/>
          <p:nvPr/>
        </p:nvGrpSpPr>
        <p:grpSpPr>
          <a:xfrm>
            <a:off x="5584425" y="3564480"/>
            <a:ext cx="506759" cy="541600"/>
            <a:chOff x="3175" y="-1587"/>
            <a:chExt cx="490538" cy="430212"/>
          </a:xfrm>
          <a:solidFill>
            <a:srgbClr val="FFFFFF"/>
          </a:solidFill>
        </p:grpSpPr>
        <p:sp>
          <p:nvSpPr>
            <p:cNvPr id="31" name="Freeform 175"/>
            <p:cNvSpPr>
              <a:spLocks noEditPoints="1"/>
            </p:cNvSpPr>
            <p:nvPr/>
          </p:nvSpPr>
          <p:spPr bwMode="auto">
            <a:xfrm>
              <a:off x="3175" y="-1587"/>
              <a:ext cx="490538" cy="430212"/>
            </a:xfrm>
            <a:custGeom>
              <a:avLst/>
              <a:gdLst>
                <a:gd name="T0" fmla="*/ 128 w 128"/>
                <a:gd name="T1" fmla="*/ 66 h 112"/>
                <a:gd name="T2" fmla="*/ 112 w 128"/>
                <a:gd name="T3" fmla="*/ 6 h 112"/>
                <a:gd name="T4" fmla="*/ 104 w 128"/>
                <a:gd name="T5" fmla="*/ 0 h 112"/>
                <a:gd name="T6" fmla="*/ 64 w 128"/>
                <a:gd name="T7" fmla="*/ 0 h 112"/>
                <a:gd name="T8" fmla="*/ 24 w 128"/>
                <a:gd name="T9" fmla="*/ 0 h 112"/>
                <a:gd name="T10" fmla="*/ 16 w 128"/>
                <a:gd name="T11" fmla="*/ 6 h 112"/>
                <a:gd name="T12" fmla="*/ 0 w 128"/>
                <a:gd name="T13" fmla="*/ 66 h 112"/>
                <a:gd name="T14" fmla="*/ 0 w 128"/>
                <a:gd name="T15" fmla="*/ 68 h 112"/>
                <a:gd name="T16" fmla="*/ 0 w 128"/>
                <a:gd name="T17" fmla="*/ 96 h 112"/>
                <a:gd name="T18" fmla="*/ 16 w 128"/>
                <a:gd name="T19" fmla="*/ 112 h 112"/>
                <a:gd name="T20" fmla="*/ 112 w 128"/>
                <a:gd name="T21" fmla="*/ 112 h 112"/>
                <a:gd name="T22" fmla="*/ 128 w 128"/>
                <a:gd name="T23" fmla="*/ 96 h 112"/>
                <a:gd name="T24" fmla="*/ 128 w 128"/>
                <a:gd name="T25" fmla="*/ 68 h 112"/>
                <a:gd name="T26" fmla="*/ 128 w 128"/>
                <a:gd name="T27" fmla="*/ 66 h 112"/>
                <a:gd name="T28" fmla="*/ 120 w 128"/>
                <a:gd name="T29" fmla="*/ 96 h 112"/>
                <a:gd name="T30" fmla="*/ 112 w 128"/>
                <a:gd name="T31" fmla="*/ 104 h 112"/>
                <a:gd name="T32" fmla="*/ 16 w 128"/>
                <a:gd name="T33" fmla="*/ 104 h 112"/>
                <a:gd name="T34" fmla="*/ 8 w 128"/>
                <a:gd name="T35" fmla="*/ 96 h 112"/>
                <a:gd name="T36" fmla="*/ 8 w 128"/>
                <a:gd name="T37" fmla="*/ 68 h 112"/>
                <a:gd name="T38" fmla="*/ 24 w 128"/>
                <a:gd name="T39" fmla="*/ 8 h 112"/>
                <a:gd name="T40" fmla="*/ 104 w 128"/>
                <a:gd name="T41" fmla="*/ 8 h 112"/>
                <a:gd name="T42" fmla="*/ 120 w 128"/>
                <a:gd name="T43" fmla="*/ 68 h 112"/>
                <a:gd name="T44" fmla="*/ 120 w 128"/>
                <a:gd name="T45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" h="112">
                  <a:moveTo>
                    <a:pt x="128" y="66"/>
                  </a:moveTo>
                  <a:cubicBezTo>
                    <a:pt x="112" y="6"/>
                    <a:pt x="112" y="6"/>
                    <a:pt x="112" y="6"/>
                  </a:cubicBezTo>
                  <a:cubicBezTo>
                    <a:pt x="111" y="2"/>
                    <a:pt x="108" y="0"/>
                    <a:pt x="104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0" y="0"/>
                    <a:pt x="17" y="2"/>
                    <a:pt x="16" y="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7"/>
                    <a:pt x="0" y="67"/>
                    <a:pt x="0" y="68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0" y="105"/>
                    <a:pt x="7" y="112"/>
                    <a:pt x="16" y="112"/>
                  </a:cubicBezTo>
                  <a:cubicBezTo>
                    <a:pt x="112" y="112"/>
                    <a:pt x="112" y="112"/>
                    <a:pt x="112" y="112"/>
                  </a:cubicBezTo>
                  <a:cubicBezTo>
                    <a:pt x="121" y="112"/>
                    <a:pt x="128" y="105"/>
                    <a:pt x="128" y="96"/>
                  </a:cubicBezTo>
                  <a:cubicBezTo>
                    <a:pt x="128" y="68"/>
                    <a:pt x="128" y="68"/>
                    <a:pt x="128" y="68"/>
                  </a:cubicBezTo>
                  <a:cubicBezTo>
                    <a:pt x="128" y="67"/>
                    <a:pt x="128" y="67"/>
                    <a:pt x="128" y="66"/>
                  </a:cubicBezTo>
                  <a:close/>
                  <a:moveTo>
                    <a:pt x="120" y="96"/>
                  </a:moveTo>
                  <a:cubicBezTo>
                    <a:pt x="120" y="100"/>
                    <a:pt x="116" y="104"/>
                    <a:pt x="112" y="104"/>
                  </a:cubicBezTo>
                  <a:cubicBezTo>
                    <a:pt x="16" y="104"/>
                    <a:pt x="16" y="104"/>
                    <a:pt x="16" y="104"/>
                  </a:cubicBezTo>
                  <a:cubicBezTo>
                    <a:pt x="12" y="104"/>
                    <a:pt x="8" y="100"/>
                    <a:pt x="8" y="96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20" y="68"/>
                    <a:pt x="120" y="68"/>
                    <a:pt x="120" y="68"/>
                  </a:cubicBezTo>
                  <a:lnTo>
                    <a:pt x="120" y="9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32" name="Freeform 176"/>
            <p:cNvSpPr>
              <a:spLocks noEditPoints="1"/>
            </p:cNvSpPr>
            <p:nvPr/>
          </p:nvSpPr>
          <p:spPr bwMode="auto">
            <a:xfrm>
              <a:off x="60325" y="58738"/>
              <a:ext cx="374650" cy="277812"/>
            </a:xfrm>
            <a:custGeom>
              <a:avLst/>
              <a:gdLst>
                <a:gd name="T0" fmla="*/ 80 w 98"/>
                <a:gd name="T1" fmla="*/ 0 h 72"/>
                <a:gd name="T2" fmla="*/ 18 w 98"/>
                <a:gd name="T3" fmla="*/ 0 h 72"/>
                <a:gd name="T4" fmla="*/ 14 w 98"/>
                <a:gd name="T5" fmla="*/ 3 h 72"/>
                <a:gd name="T6" fmla="*/ 0 w 98"/>
                <a:gd name="T7" fmla="*/ 51 h 72"/>
                <a:gd name="T8" fmla="*/ 1 w 98"/>
                <a:gd name="T9" fmla="*/ 54 h 72"/>
                <a:gd name="T10" fmla="*/ 4 w 98"/>
                <a:gd name="T11" fmla="*/ 56 h 72"/>
                <a:gd name="T12" fmla="*/ 16 w 98"/>
                <a:gd name="T13" fmla="*/ 56 h 72"/>
                <a:gd name="T14" fmla="*/ 20 w 98"/>
                <a:gd name="T15" fmla="*/ 56 h 72"/>
                <a:gd name="T16" fmla="*/ 23 w 98"/>
                <a:gd name="T17" fmla="*/ 56 h 72"/>
                <a:gd name="T18" fmla="*/ 28 w 98"/>
                <a:gd name="T19" fmla="*/ 68 h 72"/>
                <a:gd name="T20" fmla="*/ 35 w 98"/>
                <a:gd name="T21" fmla="*/ 72 h 72"/>
                <a:gd name="T22" fmla="*/ 63 w 98"/>
                <a:gd name="T23" fmla="*/ 72 h 72"/>
                <a:gd name="T24" fmla="*/ 70 w 98"/>
                <a:gd name="T25" fmla="*/ 68 h 72"/>
                <a:gd name="T26" fmla="*/ 75 w 98"/>
                <a:gd name="T27" fmla="*/ 56 h 72"/>
                <a:gd name="T28" fmla="*/ 78 w 98"/>
                <a:gd name="T29" fmla="*/ 56 h 72"/>
                <a:gd name="T30" fmla="*/ 82 w 98"/>
                <a:gd name="T31" fmla="*/ 56 h 72"/>
                <a:gd name="T32" fmla="*/ 94 w 98"/>
                <a:gd name="T33" fmla="*/ 56 h 72"/>
                <a:gd name="T34" fmla="*/ 97 w 98"/>
                <a:gd name="T35" fmla="*/ 54 h 72"/>
                <a:gd name="T36" fmla="*/ 98 w 98"/>
                <a:gd name="T37" fmla="*/ 51 h 72"/>
                <a:gd name="T38" fmla="*/ 84 w 98"/>
                <a:gd name="T39" fmla="*/ 3 h 72"/>
                <a:gd name="T40" fmla="*/ 80 w 98"/>
                <a:gd name="T41" fmla="*/ 0 h 72"/>
                <a:gd name="T42" fmla="*/ 82 w 98"/>
                <a:gd name="T43" fmla="*/ 48 h 72"/>
                <a:gd name="T44" fmla="*/ 75 w 98"/>
                <a:gd name="T45" fmla="*/ 48 h 72"/>
                <a:gd name="T46" fmla="*/ 68 w 98"/>
                <a:gd name="T47" fmla="*/ 52 h 72"/>
                <a:gd name="T48" fmla="*/ 63 w 98"/>
                <a:gd name="T49" fmla="*/ 64 h 72"/>
                <a:gd name="T50" fmla="*/ 35 w 98"/>
                <a:gd name="T51" fmla="*/ 64 h 72"/>
                <a:gd name="T52" fmla="*/ 30 w 98"/>
                <a:gd name="T53" fmla="*/ 52 h 72"/>
                <a:gd name="T54" fmla="*/ 23 w 98"/>
                <a:gd name="T55" fmla="*/ 48 h 72"/>
                <a:gd name="T56" fmla="*/ 16 w 98"/>
                <a:gd name="T57" fmla="*/ 48 h 72"/>
                <a:gd name="T58" fmla="*/ 6 w 98"/>
                <a:gd name="T59" fmla="*/ 48 h 72"/>
                <a:gd name="T60" fmla="*/ 18 w 98"/>
                <a:gd name="T61" fmla="*/ 4 h 72"/>
                <a:gd name="T62" fmla="*/ 80 w 98"/>
                <a:gd name="T63" fmla="*/ 4 h 72"/>
                <a:gd name="T64" fmla="*/ 92 w 98"/>
                <a:gd name="T65" fmla="*/ 48 h 72"/>
                <a:gd name="T66" fmla="*/ 82 w 98"/>
                <a:gd name="T67" fmla="*/ 4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" h="72">
                  <a:moveTo>
                    <a:pt x="80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16" y="0"/>
                    <a:pt x="15" y="1"/>
                    <a:pt x="14" y="3"/>
                  </a:cubicBezTo>
                  <a:cubicBezTo>
                    <a:pt x="0" y="51"/>
                    <a:pt x="0" y="51"/>
                    <a:pt x="0" y="51"/>
                  </a:cubicBezTo>
                  <a:cubicBezTo>
                    <a:pt x="0" y="52"/>
                    <a:pt x="0" y="53"/>
                    <a:pt x="1" y="54"/>
                  </a:cubicBezTo>
                  <a:cubicBezTo>
                    <a:pt x="2" y="55"/>
                    <a:pt x="3" y="56"/>
                    <a:pt x="4" y="56"/>
                  </a:cubicBezTo>
                  <a:cubicBezTo>
                    <a:pt x="16" y="56"/>
                    <a:pt x="16" y="56"/>
                    <a:pt x="16" y="56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3" y="56"/>
                    <a:pt x="23" y="56"/>
                    <a:pt x="23" y="56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30" y="70"/>
                    <a:pt x="32" y="72"/>
                    <a:pt x="35" y="72"/>
                  </a:cubicBezTo>
                  <a:cubicBezTo>
                    <a:pt x="63" y="72"/>
                    <a:pt x="63" y="72"/>
                    <a:pt x="63" y="72"/>
                  </a:cubicBezTo>
                  <a:cubicBezTo>
                    <a:pt x="66" y="72"/>
                    <a:pt x="68" y="70"/>
                    <a:pt x="70" y="68"/>
                  </a:cubicBezTo>
                  <a:cubicBezTo>
                    <a:pt x="75" y="56"/>
                    <a:pt x="75" y="56"/>
                    <a:pt x="75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94" y="56"/>
                    <a:pt x="94" y="56"/>
                    <a:pt x="94" y="56"/>
                  </a:cubicBezTo>
                  <a:cubicBezTo>
                    <a:pt x="95" y="56"/>
                    <a:pt x="96" y="55"/>
                    <a:pt x="97" y="54"/>
                  </a:cubicBezTo>
                  <a:cubicBezTo>
                    <a:pt x="98" y="53"/>
                    <a:pt x="98" y="52"/>
                    <a:pt x="98" y="51"/>
                  </a:cubicBezTo>
                  <a:cubicBezTo>
                    <a:pt x="84" y="3"/>
                    <a:pt x="84" y="3"/>
                    <a:pt x="84" y="3"/>
                  </a:cubicBezTo>
                  <a:cubicBezTo>
                    <a:pt x="83" y="1"/>
                    <a:pt x="82" y="0"/>
                    <a:pt x="80" y="0"/>
                  </a:cubicBezTo>
                  <a:close/>
                  <a:moveTo>
                    <a:pt x="82" y="48"/>
                  </a:moveTo>
                  <a:cubicBezTo>
                    <a:pt x="75" y="48"/>
                    <a:pt x="75" y="48"/>
                    <a:pt x="75" y="48"/>
                  </a:cubicBezTo>
                  <a:cubicBezTo>
                    <a:pt x="72" y="48"/>
                    <a:pt x="70" y="50"/>
                    <a:pt x="68" y="52"/>
                  </a:cubicBezTo>
                  <a:cubicBezTo>
                    <a:pt x="63" y="64"/>
                    <a:pt x="63" y="64"/>
                    <a:pt x="63" y="64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0" y="52"/>
                    <a:pt x="30" y="52"/>
                    <a:pt x="30" y="52"/>
                  </a:cubicBezTo>
                  <a:cubicBezTo>
                    <a:pt x="28" y="50"/>
                    <a:pt x="26" y="48"/>
                    <a:pt x="23" y="48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6" y="48"/>
                    <a:pt x="6" y="48"/>
                    <a:pt x="6" y="48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92" y="48"/>
                    <a:pt x="92" y="48"/>
                    <a:pt x="92" y="48"/>
                  </a:cubicBezTo>
                  <a:lnTo>
                    <a:pt x="82" y="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</p:grpSp>
      <p:sp>
        <p:nvSpPr>
          <p:cNvPr id="34" name="Rounded Rectangle 34"/>
          <p:cNvSpPr/>
          <p:nvPr/>
        </p:nvSpPr>
        <p:spPr>
          <a:xfrm>
            <a:off x="1244454" y="2584481"/>
            <a:ext cx="794303" cy="753038"/>
          </a:xfrm>
          <a:prstGeom prst="roundRect">
            <a:avLst>
              <a:gd name="adj" fmla="val 50000"/>
            </a:avLst>
          </a:prstGeom>
          <a:solidFill>
            <a:srgbClr val="183A5D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 50"/>
          <p:cNvSpPr>
            <a:spLocks noEditPoints="1"/>
          </p:cNvSpPr>
          <p:nvPr/>
        </p:nvSpPr>
        <p:spPr bwMode="auto">
          <a:xfrm>
            <a:off x="1401309" y="2706902"/>
            <a:ext cx="480594" cy="508196"/>
          </a:xfrm>
          <a:custGeom>
            <a:avLst/>
            <a:gdLst/>
            <a:ahLst/>
            <a:cxnLst>
              <a:cxn ang="0">
                <a:pos x="187" y="135"/>
              </a:cxn>
              <a:cxn ang="0">
                <a:pos x="44" y="135"/>
              </a:cxn>
              <a:cxn ang="0">
                <a:pos x="44" y="156"/>
              </a:cxn>
              <a:cxn ang="0">
                <a:pos x="187" y="156"/>
              </a:cxn>
              <a:cxn ang="0">
                <a:pos x="187" y="135"/>
              </a:cxn>
              <a:cxn ang="0">
                <a:pos x="187" y="95"/>
              </a:cxn>
              <a:cxn ang="0">
                <a:pos x="44" y="95"/>
              </a:cxn>
              <a:cxn ang="0">
                <a:pos x="44" y="115"/>
              </a:cxn>
              <a:cxn ang="0">
                <a:pos x="187" y="115"/>
              </a:cxn>
              <a:cxn ang="0">
                <a:pos x="187" y="95"/>
              </a:cxn>
              <a:cxn ang="0">
                <a:pos x="187" y="54"/>
              </a:cxn>
              <a:cxn ang="0">
                <a:pos x="44" y="54"/>
              </a:cxn>
              <a:cxn ang="0">
                <a:pos x="44" y="75"/>
              </a:cxn>
              <a:cxn ang="0">
                <a:pos x="187" y="75"/>
              </a:cxn>
              <a:cxn ang="0">
                <a:pos x="187" y="54"/>
              </a:cxn>
              <a:cxn ang="0">
                <a:pos x="44" y="196"/>
              </a:cxn>
              <a:cxn ang="0">
                <a:pos x="116" y="196"/>
              </a:cxn>
              <a:cxn ang="0">
                <a:pos x="116" y="176"/>
              </a:cxn>
              <a:cxn ang="0">
                <a:pos x="44" y="176"/>
              </a:cxn>
              <a:cxn ang="0">
                <a:pos x="44" y="196"/>
              </a:cxn>
              <a:cxn ang="0">
                <a:pos x="233" y="29"/>
              </a:cxn>
              <a:cxn ang="0">
                <a:pos x="233" y="0"/>
              </a:cxn>
              <a:cxn ang="0">
                <a:pos x="0" y="0"/>
              </a:cxn>
              <a:cxn ang="0">
                <a:pos x="0" y="301"/>
              </a:cxn>
              <a:cxn ang="0">
                <a:pos x="29" y="301"/>
              </a:cxn>
              <a:cxn ang="0">
                <a:pos x="29" y="330"/>
              </a:cxn>
              <a:cxn ang="0">
                <a:pos x="262" y="330"/>
              </a:cxn>
              <a:cxn ang="0">
                <a:pos x="262" y="29"/>
              </a:cxn>
              <a:cxn ang="0">
                <a:pos x="233" y="29"/>
              </a:cxn>
              <a:cxn ang="0">
                <a:pos x="15" y="286"/>
              </a:cxn>
              <a:cxn ang="0">
                <a:pos x="15" y="16"/>
              </a:cxn>
              <a:cxn ang="0">
                <a:pos x="216" y="16"/>
              </a:cxn>
              <a:cxn ang="0">
                <a:pos x="216" y="216"/>
              </a:cxn>
              <a:cxn ang="0">
                <a:pos x="148" y="216"/>
              </a:cxn>
              <a:cxn ang="0">
                <a:pos x="148" y="286"/>
              </a:cxn>
              <a:cxn ang="0">
                <a:pos x="15" y="286"/>
              </a:cxn>
              <a:cxn ang="0">
                <a:pos x="245" y="315"/>
              </a:cxn>
              <a:cxn ang="0">
                <a:pos x="44" y="315"/>
              </a:cxn>
              <a:cxn ang="0">
                <a:pos x="44" y="301"/>
              </a:cxn>
              <a:cxn ang="0">
                <a:pos x="155" y="301"/>
              </a:cxn>
              <a:cxn ang="0">
                <a:pos x="233" y="225"/>
              </a:cxn>
              <a:cxn ang="0">
                <a:pos x="233" y="45"/>
              </a:cxn>
              <a:cxn ang="0">
                <a:pos x="245" y="45"/>
              </a:cxn>
              <a:cxn ang="0">
                <a:pos x="245" y="315"/>
              </a:cxn>
            </a:cxnLst>
            <a:rect l="0" t="0" r="r" b="b"/>
            <a:pathLst>
              <a:path w="262" h="330">
                <a:moveTo>
                  <a:pt x="187" y="135"/>
                </a:moveTo>
                <a:lnTo>
                  <a:pt x="44" y="135"/>
                </a:lnTo>
                <a:lnTo>
                  <a:pt x="44" y="156"/>
                </a:lnTo>
                <a:lnTo>
                  <a:pt x="187" y="156"/>
                </a:lnTo>
                <a:lnTo>
                  <a:pt x="187" y="135"/>
                </a:lnTo>
                <a:close/>
                <a:moveTo>
                  <a:pt x="187" y="95"/>
                </a:moveTo>
                <a:lnTo>
                  <a:pt x="44" y="95"/>
                </a:lnTo>
                <a:lnTo>
                  <a:pt x="44" y="115"/>
                </a:lnTo>
                <a:lnTo>
                  <a:pt x="187" y="115"/>
                </a:lnTo>
                <a:lnTo>
                  <a:pt x="187" y="95"/>
                </a:lnTo>
                <a:close/>
                <a:moveTo>
                  <a:pt x="187" y="54"/>
                </a:moveTo>
                <a:lnTo>
                  <a:pt x="44" y="54"/>
                </a:lnTo>
                <a:lnTo>
                  <a:pt x="44" y="75"/>
                </a:lnTo>
                <a:lnTo>
                  <a:pt x="187" y="75"/>
                </a:lnTo>
                <a:lnTo>
                  <a:pt x="187" y="54"/>
                </a:lnTo>
                <a:close/>
                <a:moveTo>
                  <a:pt x="44" y="196"/>
                </a:moveTo>
                <a:lnTo>
                  <a:pt x="116" y="196"/>
                </a:lnTo>
                <a:lnTo>
                  <a:pt x="116" y="176"/>
                </a:lnTo>
                <a:lnTo>
                  <a:pt x="44" y="176"/>
                </a:lnTo>
                <a:lnTo>
                  <a:pt x="44" y="196"/>
                </a:lnTo>
                <a:close/>
                <a:moveTo>
                  <a:pt x="233" y="29"/>
                </a:moveTo>
                <a:lnTo>
                  <a:pt x="233" y="0"/>
                </a:lnTo>
                <a:lnTo>
                  <a:pt x="0" y="0"/>
                </a:lnTo>
                <a:lnTo>
                  <a:pt x="0" y="301"/>
                </a:lnTo>
                <a:lnTo>
                  <a:pt x="29" y="301"/>
                </a:lnTo>
                <a:lnTo>
                  <a:pt x="29" y="330"/>
                </a:lnTo>
                <a:lnTo>
                  <a:pt x="262" y="330"/>
                </a:lnTo>
                <a:lnTo>
                  <a:pt x="262" y="29"/>
                </a:lnTo>
                <a:lnTo>
                  <a:pt x="233" y="29"/>
                </a:lnTo>
                <a:close/>
                <a:moveTo>
                  <a:pt x="15" y="286"/>
                </a:moveTo>
                <a:lnTo>
                  <a:pt x="15" y="16"/>
                </a:lnTo>
                <a:lnTo>
                  <a:pt x="216" y="16"/>
                </a:lnTo>
                <a:lnTo>
                  <a:pt x="216" y="216"/>
                </a:lnTo>
                <a:lnTo>
                  <a:pt x="148" y="216"/>
                </a:lnTo>
                <a:lnTo>
                  <a:pt x="148" y="286"/>
                </a:lnTo>
                <a:lnTo>
                  <a:pt x="15" y="286"/>
                </a:lnTo>
                <a:close/>
                <a:moveTo>
                  <a:pt x="245" y="315"/>
                </a:moveTo>
                <a:lnTo>
                  <a:pt x="44" y="315"/>
                </a:lnTo>
                <a:lnTo>
                  <a:pt x="44" y="301"/>
                </a:lnTo>
                <a:lnTo>
                  <a:pt x="155" y="301"/>
                </a:lnTo>
                <a:lnTo>
                  <a:pt x="233" y="225"/>
                </a:lnTo>
                <a:lnTo>
                  <a:pt x="233" y="45"/>
                </a:lnTo>
                <a:lnTo>
                  <a:pt x="245" y="45"/>
                </a:lnTo>
                <a:lnTo>
                  <a:pt x="245" y="315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ko-KR" altLang="en-US"/>
          </a:p>
        </p:txBody>
      </p:sp>
      <p:sp>
        <p:nvSpPr>
          <p:cNvPr id="37" name="Rounded Rectangle 37"/>
          <p:cNvSpPr/>
          <p:nvPr/>
        </p:nvSpPr>
        <p:spPr>
          <a:xfrm>
            <a:off x="3442308" y="2584481"/>
            <a:ext cx="805147" cy="809007"/>
          </a:xfrm>
          <a:prstGeom prst="roundRect">
            <a:avLst>
              <a:gd name="adj" fmla="val 50000"/>
            </a:avLst>
          </a:prstGeom>
          <a:solidFill>
            <a:srgbClr val="183A5D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 48"/>
          <p:cNvSpPr>
            <a:spLocks noEditPoints="1"/>
          </p:cNvSpPr>
          <p:nvPr/>
        </p:nvSpPr>
        <p:spPr bwMode="auto">
          <a:xfrm>
            <a:off x="3581163" y="2709126"/>
            <a:ext cx="495180" cy="552004"/>
          </a:xfrm>
          <a:custGeom>
            <a:avLst/>
            <a:gdLst/>
            <a:ahLst/>
            <a:cxnLst>
              <a:cxn ang="0">
                <a:pos x="76" y="31"/>
              </a:cxn>
              <a:cxn ang="0">
                <a:pos x="80" y="27"/>
              </a:cxn>
              <a:cxn ang="0">
                <a:pos x="76" y="23"/>
              </a:cxn>
              <a:cxn ang="0">
                <a:pos x="23" y="76"/>
              </a:cxn>
              <a:cxn ang="0">
                <a:pos x="27" y="80"/>
              </a:cxn>
              <a:cxn ang="0">
                <a:pos x="31" y="76"/>
              </a:cxn>
              <a:cxn ang="0">
                <a:pos x="76" y="31"/>
              </a:cxn>
              <a:cxn ang="0">
                <a:pos x="44" y="192"/>
              </a:cxn>
              <a:cxn ang="0">
                <a:pos x="45" y="203"/>
              </a:cxn>
              <a:cxn ang="0">
                <a:pos x="56" y="209"/>
              </a:cxn>
              <a:cxn ang="0">
                <a:pos x="57" y="216"/>
              </a:cxn>
              <a:cxn ang="0">
                <a:pos x="76" y="221"/>
              </a:cxn>
              <a:cxn ang="0">
                <a:pos x="95" y="216"/>
              </a:cxn>
              <a:cxn ang="0">
                <a:pos x="96" y="209"/>
              </a:cxn>
              <a:cxn ang="0">
                <a:pos x="106" y="203"/>
              </a:cxn>
              <a:cxn ang="0">
                <a:pos x="108" y="192"/>
              </a:cxn>
              <a:cxn ang="0">
                <a:pos x="76" y="197"/>
              </a:cxn>
              <a:cxn ang="0">
                <a:pos x="44" y="192"/>
              </a:cxn>
              <a:cxn ang="0">
                <a:pos x="41" y="170"/>
              </a:cxn>
              <a:cxn ang="0">
                <a:pos x="42" y="182"/>
              </a:cxn>
              <a:cxn ang="0">
                <a:pos x="76" y="188"/>
              </a:cxn>
              <a:cxn ang="0">
                <a:pos x="109" y="182"/>
              </a:cxn>
              <a:cxn ang="0">
                <a:pos x="111" y="170"/>
              </a:cxn>
              <a:cxn ang="0">
                <a:pos x="76" y="177"/>
              </a:cxn>
              <a:cxn ang="0">
                <a:pos x="41" y="170"/>
              </a:cxn>
              <a:cxn ang="0">
                <a:pos x="76" y="0"/>
              </a:cxn>
              <a:cxn ang="0">
                <a:pos x="0" y="76"/>
              </a:cxn>
              <a:cxn ang="0">
                <a:pos x="36" y="141"/>
              </a:cxn>
              <a:cxn ang="0">
                <a:pos x="39" y="160"/>
              </a:cxn>
              <a:cxn ang="0">
                <a:pos x="76" y="168"/>
              </a:cxn>
              <a:cxn ang="0">
                <a:pos x="113" y="160"/>
              </a:cxn>
              <a:cxn ang="0">
                <a:pos x="115" y="141"/>
              </a:cxn>
              <a:cxn ang="0">
                <a:pos x="152" y="76"/>
              </a:cxn>
              <a:cxn ang="0">
                <a:pos x="76" y="0"/>
              </a:cxn>
              <a:cxn ang="0">
                <a:pos x="104" y="132"/>
              </a:cxn>
              <a:cxn ang="0">
                <a:pos x="102" y="150"/>
              </a:cxn>
              <a:cxn ang="0">
                <a:pos x="76" y="154"/>
              </a:cxn>
              <a:cxn ang="0">
                <a:pos x="50" y="150"/>
              </a:cxn>
              <a:cxn ang="0">
                <a:pos x="48" y="132"/>
              </a:cxn>
              <a:cxn ang="0">
                <a:pos x="13" y="76"/>
              </a:cxn>
              <a:cxn ang="0">
                <a:pos x="76" y="14"/>
              </a:cxn>
              <a:cxn ang="0">
                <a:pos x="139" y="76"/>
              </a:cxn>
              <a:cxn ang="0">
                <a:pos x="104" y="132"/>
              </a:cxn>
              <a:cxn ang="0">
                <a:pos x="93" y="104"/>
              </a:cxn>
              <a:cxn ang="0">
                <a:pos x="76" y="74"/>
              </a:cxn>
              <a:cxn ang="0">
                <a:pos x="59" y="104"/>
              </a:cxn>
              <a:cxn ang="0">
                <a:pos x="52" y="89"/>
              </a:cxn>
              <a:cxn ang="0">
                <a:pos x="41" y="94"/>
              </a:cxn>
              <a:cxn ang="0">
                <a:pos x="58" y="131"/>
              </a:cxn>
              <a:cxn ang="0">
                <a:pos x="76" y="98"/>
              </a:cxn>
              <a:cxn ang="0">
                <a:pos x="94" y="131"/>
              </a:cxn>
              <a:cxn ang="0">
                <a:pos x="111" y="94"/>
              </a:cxn>
              <a:cxn ang="0">
                <a:pos x="100" y="89"/>
              </a:cxn>
              <a:cxn ang="0">
                <a:pos x="93" y="104"/>
              </a:cxn>
            </a:cxnLst>
            <a:rect l="0" t="0" r="r" b="b"/>
            <a:pathLst>
              <a:path w="152" h="221">
                <a:moveTo>
                  <a:pt x="76" y="31"/>
                </a:moveTo>
                <a:cubicBezTo>
                  <a:pt x="78" y="31"/>
                  <a:pt x="80" y="30"/>
                  <a:pt x="80" y="27"/>
                </a:cubicBezTo>
                <a:cubicBezTo>
                  <a:pt x="80" y="25"/>
                  <a:pt x="78" y="23"/>
                  <a:pt x="76" y="23"/>
                </a:cubicBezTo>
                <a:cubicBezTo>
                  <a:pt x="47" y="23"/>
                  <a:pt x="23" y="47"/>
                  <a:pt x="23" y="76"/>
                </a:cubicBezTo>
                <a:cubicBezTo>
                  <a:pt x="23" y="78"/>
                  <a:pt x="25" y="80"/>
                  <a:pt x="27" y="80"/>
                </a:cubicBezTo>
                <a:cubicBezTo>
                  <a:pt x="29" y="80"/>
                  <a:pt x="31" y="78"/>
                  <a:pt x="31" y="76"/>
                </a:cubicBezTo>
                <a:cubicBezTo>
                  <a:pt x="31" y="52"/>
                  <a:pt x="51" y="31"/>
                  <a:pt x="76" y="31"/>
                </a:cubicBezTo>
                <a:close/>
                <a:moveTo>
                  <a:pt x="44" y="192"/>
                </a:moveTo>
                <a:cubicBezTo>
                  <a:pt x="45" y="203"/>
                  <a:pt x="45" y="203"/>
                  <a:pt x="45" y="203"/>
                </a:cubicBezTo>
                <a:cubicBezTo>
                  <a:pt x="45" y="203"/>
                  <a:pt x="48" y="207"/>
                  <a:pt x="56" y="209"/>
                </a:cubicBezTo>
                <a:cubicBezTo>
                  <a:pt x="57" y="216"/>
                  <a:pt x="57" y="216"/>
                  <a:pt x="57" y="216"/>
                </a:cubicBezTo>
                <a:cubicBezTo>
                  <a:pt x="57" y="216"/>
                  <a:pt x="61" y="221"/>
                  <a:pt x="76" y="221"/>
                </a:cubicBezTo>
                <a:cubicBezTo>
                  <a:pt x="91" y="221"/>
                  <a:pt x="95" y="216"/>
                  <a:pt x="95" y="216"/>
                </a:cubicBezTo>
                <a:cubicBezTo>
                  <a:pt x="96" y="209"/>
                  <a:pt x="96" y="209"/>
                  <a:pt x="96" y="209"/>
                </a:cubicBezTo>
                <a:cubicBezTo>
                  <a:pt x="104" y="207"/>
                  <a:pt x="106" y="203"/>
                  <a:pt x="106" y="203"/>
                </a:cubicBezTo>
                <a:cubicBezTo>
                  <a:pt x="108" y="192"/>
                  <a:pt x="108" y="192"/>
                  <a:pt x="108" y="192"/>
                </a:cubicBezTo>
                <a:cubicBezTo>
                  <a:pt x="98" y="195"/>
                  <a:pt x="87" y="197"/>
                  <a:pt x="76" y="197"/>
                </a:cubicBezTo>
                <a:cubicBezTo>
                  <a:pt x="64" y="197"/>
                  <a:pt x="54" y="195"/>
                  <a:pt x="44" y="192"/>
                </a:cubicBezTo>
                <a:close/>
                <a:moveTo>
                  <a:pt x="41" y="170"/>
                </a:moveTo>
                <a:cubicBezTo>
                  <a:pt x="42" y="182"/>
                  <a:pt x="42" y="182"/>
                  <a:pt x="42" y="182"/>
                </a:cubicBezTo>
                <a:cubicBezTo>
                  <a:pt x="52" y="186"/>
                  <a:pt x="64" y="188"/>
                  <a:pt x="76" y="188"/>
                </a:cubicBezTo>
                <a:cubicBezTo>
                  <a:pt x="88" y="188"/>
                  <a:pt x="99" y="186"/>
                  <a:pt x="109" y="182"/>
                </a:cubicBezTo>
                <a:cubicBezTo>
                  <a:pt x="111" y="170"/>
                  <a:pt x="111" y="170"/>
                  <a:pt x="111" y="170"/>
                </a:cubicBezTo>
                <a:cubicBezTo>
                  <a:pt x="100" y="174"/>
                  <a:pt x="89" y="177"/>
                  <a:pt x="76" y="177"/>
                </a:cubicBezTo>
                <a:cubicBezTo>
                  <a:pt x="63" y="177"/>
                  <a:pt x="51" y="174"/>
                  <a:pt x="41" y="170"/>
                </a:cubicBezTo>
                <a:close/>
                <a:moveTo>
                  <a:pt x="76" y="0"/>
                </a:moveTo>
                <a:cubicBezTo>
                  <a:pt x="34" y="0"/>
                  <a:pt x="0" y="34"/>
                  <a:pt x="0" y="76"/>
                </a:cubicBezTo>
                <a:cubicBezTo>
                  <a:pt x="0" y="104"/>
                  <a:pt x="15" y="128"/>
                  <a:pt x="36" y="141"/>
                </a:cubicBezTo>
                <a:cubicBezTo>
                  <a:pt x="39" y="160"/>
                  <a:pt x="39" y="160"/>
                  <a:pt x="39" y="160"/>
                </a:cubicBezTo>
                <a:cubicBezTo>
                  <a:pt x="50" y="165"/>
                  <a:pt x="63" y="168"/>
                  <a:pt x="76" y="168"/>
                </a:cubicBezTo>
                <a:cubicBezTo>
                  <a:pt x="89" y="168"/>
                  <a:pt x="102" y="165"/>
                  <a:pt x="113" y="160"/>
                </a:cubicBezTo>
                <a:cubicBezTo>
                  <a:pt x="115" y="141"/>
                  <a:pt x="115" y="141"/>
                  <a:pt x="115" y="141"/>
                </a:cubicBezTo>
                <a:cubicBezTo>
                  <a:pt x="137" y="128"/>
                  <a:pt x="152" y="104"/>
                  <a:pt x="152" y="76"/>
                </a:cubicBezTo>
                <a:cubicBezTo>
                  <a:pt x="152" y="34"/>
                  <a:pt x="118" y="0"/>
                  <a:pt x="76" y="0"/>
                </a:cubicBezTo>
                <a:close/>
                <a:moveTo>
                  <a:pt x="104" y="132"/>
                </a:moveTo>
                <a:cubicBezTo>
                  <a:pt x="102" y="150"/>
                  <a:pt x="102" y="150"/>
                  <a:pt x="102" y="150"/>
                </a:cubicBezTo>
                <a:cubicBezTo>
                  <a:pt x="102" y="150"/>
                  <a:pt x="95" y="154"/>
                  <a:pt x="76" y="154"/>
                </a:cubicBezTo>
                <a:cubicBezTo>
                  <a:pt x="57" y="154"/>
                  <a:pt x="50" y="150"/>
                  <a:pt x="50" y="150"/>
                </a:cubicBezTo>
                <a:cubicBezTo>
                  <a:pt x="48" y="132"/>
                  <a:pt x="48" y="132"/>
                  <a:pt x="48" y="132"/>
                </a:cubicBezTo>
                <a:cubicBezTo>
                  <a:pt x="27" y="122"/>
                  <a:pt x="13" y="101"/>
                  <a:pt x="13" y="76"/>
                </a:cubicBezTo>
                <a:cubicBezTo>
                  <a:pt x="13" y="42"/>
                  <a:pt x="41" y="14"/>
                  <a:pt x="76" y="14"/>
                </a:cubicBezTo>
                <a:cubicBezTo>
                  <a:pt x="110" y="14"/>
                  <a:pt x="139" y="42"/>
                  <a:pt x="139" y="76"/>
                </a:cubicBezTo>
                <a:cubicBezTo>
                  <a:pt x="139" y="101"/>
                  <a:pt x="124" y="122"/>
                  <a:pt x="104" y="132"/>
                </a:cubicBezTo>
                <a:close/>
                <a:moveTo>
                  <a:pt x="93" y="104"/>
                </a:moveTo>
                <a:cubicBezTo>
                  <a:pt x="76" y="74"/>
                  <a:pt x="76" y="74"/>
                  <a:pt x="76" y="74"/>
                </a:cubicBezTo>
                <a:cubicBezTo>
                  <a:pt x="59" y="104"/>
                  <a:pt x="59" y="104"/>
                  <a:pt x="59" y="104"/>
                </a:cubicBezTo>
                <a:cubicBezTo>
                  <a:pt x="52" y="89"/>
                  <a:pt x="52" y="89"/>
                  <a:pt x="52" y="89"/>
                </a:cubicBezTo>
                <a:cubicBezTo>
                  <a:pt x="41" y="94"/>
                  <a:pt x="41" y="94"/>
                  <a:pt x="41" y="94"/>
                </a:cubicBezTo>
                <a:cubicBezTo>
                  <a:pt x="58" y="131"/>
                  <a:pt x="58" y="131"/>
                  <a:pt x="58" y="131"/>
                </a:cubicBezTo>
                <a:cubicBezTo>
                  <a:pt x="76" y="98"/>
                  <a:pt x="76" y="98"/>
                  <a:pt x="76" y="98"/>
                </a:cubicBezTo>
                <a:cubicBezTo>
                  <a:pt x="94" y="131"/>
                  <a:pt x="94" y="131"/>
                  <a:pt x="94" y="131"/>
                </a:cubicBezTo>
                <a:cubicBezTo>
                  <a:pt x="111" y="94"/>
                  <a:pt x="111" y="94"/>
                  <a:pt x="111" y="94"/>
                </a:cubicBezTo>
                <a:cubicBezTo>
                  <a:pt x="100" y="89"/>
                  <a:pt x="100" y="89"/>
                  <a:pt x="100" y="89"/>
                </a:cubicBezTo>
                <a:lnTo>
                  <a:pt x="93" y="104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8754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2" descr="D:\素材\人文\3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6419" y="4243256"/>
            <a:ext cx="1751091" cy="2189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395803" y="1119245"/>
            <a:ext cx="4540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安全教育</a:t>
            </a:r>
            <a:endParaRPr lang="zh-CN" altLang="en-US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Group 10"/>
          <p:cNvGrpSpPr>
            <a:grpSpLocks/>
          </p:cNvGrpSpPr>
          <p:nvPr/>
        </p:nvGrpSpPr>
        <p:grpSpPr bwMode="auto">
          <a:xfrm>
            <a:off x="641950" y="2587778"/>
            <a:ext cx="2724150" cy="2875169"/>
            <a:chOff x="2908300" y="2109788"/>
            <a:chExt cx="1489075" cy="1571625"/>
          </a:xfrm>
        </p:grpSpPr>
        <p:grpSp>
          <p:nvGrpSpPr>
            <p:cNvPr id="8" name="Group 58"/>
            <p:cNvGrpSpPr>
              <a:grpSpLocks/>
            </p:cNvGrpSpPr>
            <p:nvPr/>
          </p:nvGrpSpPr>
          <p:grpSpPr bwMode="auto">
            <a:xfrm>
              <a:off x="2922588" y="3392488"/>
              <a:ext cx="1473200" cy="276225"/>
              <a:chOff x="0" y="0"/>
              <a:chExt cx="928" cy="174"/>
            </a:xfrm>
          </p:grpSpPr>
          <p:sp>
            <p:nvSpPr>
              <p:cNvPr id="22" name="Line 55"/>
              <p:cNvSpPr>
                <a:spLocks noChangeShapeType="1"/>
              </p:cNvSpPr>
              <p:nvPr/>
            </p:nvSpPr>
            <p:spPr bwMode="auto">
              <a:xfrm rot="10800000" flipH="1">
                <a:off x="912" y="0"/>
                <a:ext cx="16" cy="2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  <p:sp>
            <p:nvSpPr>
              <p:cNvPr id="23" name="Line 56"/>
              <p:cNvSpPr>
                <a:spLocks noChangeShapeType="1"/>
              </p:cNvSpPr>
              <p:nvPr/>
            </p:nvSpPr>
            <p:spPr bwMode="auto">
              <a:xfrm rot="10800000" flipH="1">
                <a:off x="31" y="8"/>
                <a:ext cx="850" cy="160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prstDash val="dash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  <p:sp>
            <p:nvSpPr>
              <p:cNvPr id="24" name="Line 57"/>
              <p:cNvSpPr>
                <a:spLocks noChangeShapeType="1"/>
              </p:cNvSpPr>
              <p:nvPr/>
            </p:nvSpPr>
            <p:spPr bwMode="auto">
              <a:xfrm rot="10800000" flipH="1">
                <a:off x="0" y="171"/>
                <a:ext cx="15" cy="3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</p:grpSp>
        <p:grpSp>
          <p:nvGrpSpPr>
            <p:cNvPr id="9" name="Group 62"/>
            <p:cNvGrpSpPr>
              <a:grpSpLocks/>
            </p:cNvGrpSpPr>
            <p:nvPr/>
          </p:nvGrpSpPr>
          <p:grpSpPr bwMode="auto">
            <a:xfrm>
              <a:off x="2924175" y="2109788"/>
              <a:ext cx="735013" cy="1558925"/>
              <a:chOff x="0" y="0"/>
              <a:chExt cx="463" cy="982"/>
            </a:xfrm>
          </p:grpSpPr>
          <p:sp>
            <p:nvSpPr>
              <p:cNvPr id="19" name="Line 59"/>
              <p:cNvSpPr>
                <a:spLocks noChangeShapeType="1"/>
              </p:cNvSpPr>
              <p:nvPr/>
            </p:nvSpPr>
            <p:spPr bwMode="auto">
              <a:xfrm rot="10800000" flipH="1">
                <a:off x="456" y="0"/>
                <a:ext cx="7" cy="14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  <p:sp>
            <p:nvSpPr>
              <p:cNvPr id="20" name="Line 60"/>
              <p:cNvSpPr>
                <a:spLocks noChangeShapeType="1"/>
              </p:cNvSpPr>
              <p:nvPr/>
            </p:nvSpPr>
            <p:spPr bwMode="auto">
              <a:xfrm rot="10800000" flipH="1">
                <a:off x="13" y="43"/>
                <a:ext cx="429" cy="910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prstDash val="dash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  <p:sp>
            <p:nvSpPr>
              <p:cNvPr id="21" name="Line 61"/>
              <p:cNvSpPr>
                <a:spLocks noChangeShapeType="1"/>
              </p:cNvSpPr>
              <p:nvPr/>
            </p:nvSpPr>
            <p:spPr bwMode="auto">
              <a:xfrm rot="10800000" flipH="1">
                <a:off x="0" y="967"/>
                <a:ext cx="6" cy="15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</p:grpSp>
        <p:grpSp>
          <p:nvGrpSpPr>
            <p:cNvPr id="10" name="Group 66"/>
            <p:cNvGrpSpPr>
              <a:grpSpLocks/>
            </p:cNvGrpSpPr>
            <p:nvPr/>
          </p:nvGrpSpPr>
          <p:grpSpPr bwMode="auto">
            <a:xfrm>
              <a:off x="2924175" y="3100388"/>
              <a:ext cx="730250" cy="568325"/>
              <a:chOff x="0" y="0"/>
              <a:chExt cx="460" cy="358"/>
            </a:xfrm>
          </p:grpSpPr>
          <p:sp>
            <p:nvSpPr>
              <p:cNvPr id="16" name="Line 63"/>
              <p:cNvSpPr>
                <a:spLocks noChangeShapeType="1"/>
              </p:cNvSpPr>
              <p:nvPr/>
            </p:nvSpPr>
            <p:spPr bwMode="auto">
              <a:xfrm rot="10800000" flipH="1">
                <a:off x="448" y="0"/>
                <a:ext cx="12" cy="9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  <p:sp>
            <p:nvSpPr>
              <p:cNvPr id="17" name="Line 64"/>
              <p:cNvSpPr>
                <a:spLocks noChangeShapeType="1"/>
              </p:cNvSpPr>
              <p:nvPr/>
            </p:nvSpPr>
            <p:spPr bwMode="auto">
              <a:xfrm rot="10800000" flipH="1">
                <a:off x="25" y="29"/>
                <a:ext cx="397" cy="309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prstDash val="dash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  <p:sp>
            <p:nvSpPr>
              <p:cNvPr id="18" name="Line 65"/>
              <p:cNvSpPr>
                <a:spLocks noChangeShapeType="1"/>
              </p:cNvSpPr>
              <p:nvPr/>
            </p:nvSpPr>
            <p:spPr bwMode="auto">
              <a:xfrm rot="10800000" flipH="1">
                <a:off x="0" y="348"/>
                <a:ext cx="12" cy="10"/>
              </a:xfrm>
              <a:prstGeom prst="line">
                <a:avLst/>
              </a:prstGeom>
              <a:noFill/>
              <a:ln w="6350">
                <a:solidFill>
                  <a:srgbClr val="506C74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endParaRPr>
              </a:p>
            </p:txBody>
          </p:sp>
        </p:grpSp>
        <p:sp>
          <p:nvSpPr>
            <p:cNvPr id="11" name="AutoShape 67"/>
            <p:cNvSpPr>
              <a:spLocks/>
            </p:cNvSpPr>
            <p:nvPr/>
          </p:nvSpPr>
          <p:spPr bwMode="auto">
            <a:xfrm>
              <a:off x="3657600" y="2114550"/>
              <a:ext cx="739775" cy="1281113"/>
            </a:xfrm>
            <a:custGeom>
              <a:avLst/>
              <a:gdLst>
                <a:gd name="T0" fmla="*/ 739775 w 21540"/>
                <a:gd name="T1" fmla="*/ 1281113 h 21600"/>
                <a:gd name="T2" fmla="*/ 0 w 21540"/>
                <a:gd name="T3" fmla="*/ 990253 h 21600"/>
                <a:gd name="T4" fmla="*/ 3744 w 21540"/>
                <a:gd name="T5" fmla="*/ 0 h 21600"/>
                <a:gd name="T6" fmla="*/ 739775 w 21540"/>
                <a:gd name="T7" fmla="*/ 1281113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40" h="21600">
                  <a:moveTo>
                    <a:pt x="21540" y="21600"/>
                  </a:moveTo>
                  <a:lnTo>
                    <a:pt x="0" y="16696"/>
                  </a:lnTo>
                  <a:lnTo>
                    <a:pt x="109" y="0"/>
                  </a:lnTo>
                  <a:cubicBezTo>
                    <a:pt x="12006" y="2708"/>
                    <a:pt x="21600" y="12379"/>
                    <a:pt x="21540" y="21600"/>
                  </a:cubicBezTo>
                </a:path>
              </a:pathLst>
            </a:custGeom>
            <a:solidFill>
              <a:srgbClr val="183A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  <p:sp>
          <p:nvSpPr>
            <p:cNvPr id="12" name="AutoShape 68"/>
            <p:cNvSpPr>
              <a:spLocks/>
            </p:cNvSpPr>
            <p:nvPr/>
          </p:nvSpPr>
          <p:spPr bwMode="auto">
            <a:xfrm>
              <a:off x="3530600" y="2368550"/>
              <a:ext cx="615950" cy="1066800"/>
            </a:xfrm>
            <a:custGeom>
              <a:avLst/>
              <a:gdLst>
                <a:gd name="T0" fmla="*/ 615950 w 21540"/>
                <a:gd name="T1" fmla="*/ 1066800 h 21600"/>
                <a:gd name="T2" fmla="*/ 0 w 21540"/>
                <a:gd name="T3" fmla="*/ 824597 h 21600"/>
                <a:gd name="T4" fmla="*/ 3117 w 21540"/>
                <a:gd name="T5" fmla="*/ 0 h 21600"/>
                <a:gd name="T6" fmla="*/ 615950 w 21540"/>
                <a:gd name="T7" fmla="*/ 1066800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40" h="21600">
                  <a:moveTo>
                    <a:pt x="21540" y="21600"/>
                  </a:moveTo>
                  <a:lnTo>
                    <a:pt x="0" y="16696"/>
                  </a:lnTo>
                  <a:lnTo>
                    <a:pt x="109" y="0"/>
                  </a:lnTo>
                  <a:cubicBezTo>
                    <a:pt x="12004" y="2708"/>
                    <a:pt x="21600" y="12379"/>
                    <a:pt x="21540" y="21600"/>
                  </a:cubicBezTo>
                </a:path>
              </a:pathLst>
            </a:custGeom>
            <a:solidFill>
              <a:srgbClr val="3ABE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  <p:sp>
          <p:nvSpPr>
            <p:cNvPr id="13" name="AutoShape 69"/>
            <p:cNvSpPr>
              <a:spLocks/>
            </p:cNvSpPr>
            <p:nvPr/>
          </p:nvSpPr>
          <p:spPr bwMode="auto">
            <a:xfrm>
              <a:off x="3416300" y="2635250"/>
              <a:ext cx="493713" cy="854075"/>
            </a:xfrm>
            <a:custGeom>
              <a:avLst/>
              <a:gdLst>
                <a:gd name="T0" fmla="*/ 493713 w 21540"/>
                <a:gd name="T1" fmla="*/ 854075 h 21600"/>
                <a:gd name="T2" fmla="*/ 0 w 21540"/>
                <a:gd name="T3" fmla="*/ 660168 h 21600"/>
                <a:gd name="T4" fmla="*/ 2498 w 21540"/>
                <a:gd name="T5" fmla="*/ 0 h 21600"/>
                <a:gd name="T6" fmla="*/ 493713 w 21540"/>
                <a:gd name="T7" fmla="*/ 854075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40" h="21600">
                  <a:moveTo>
                    <a:pt x="21540" y="21600"/>
                  </a:moveTo>
                  <a:lnTo>
                    <a:pt x="0" y="16696"/>
                  </a:lnTo>
                  <a:lnTo>
                    <a:pt x="109" y="0"/>
                  </a:lnTo>
                  <a:cubicBezTo>
                    <a:pt x="12007" y="2709"/>
                    <a:pt x="21600" y="12378"/>
                    <a:pt x="21540" y="21600"/>
                  </a:cubicBezTo>
                </a:path>
              </a:pathLst>
            </a:custGeom>
            <a:solidFill>
              <a:srgbClr val="ED65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  <p:sp>
          <p:nvSpPr>
            <p:cNvPr id="14" name="AutoShape 70"/>
            <p:cNvSpPr>
              <a:spLocks/>
            </p:cNvSpPr>
            <p:nvPr/>
          </p:nvSpPr>
          <p:spPr bwMode="auto">
            <a:xfrm>
              <a:off x="3289300" y="2889250"/>
              <a:ext cx="369888" cy="639763"/>
            </a:xfrm>
            <a:custGeom>
              <a:avLst/>
              <a:gdLst>
                <a:gd name="T0" fmla="*/ 369888 w 21540"/>
                <a:gd name="T1" fmla="*/ 639763 h 21600"/>
                <a:gd name="T2" fmla="*/ 0 w 21540"/>
                <a:gd name="T3" fmla="*/ 494483 h 21600"/>
                <a:gd name="T4" fmla="*/ 1872 w 21540"/>
                <a:gd name="T5" fmla="*/ 0 h 21600"/>
                <a:gd name="T6" fmla="*/ 369888 w 21540"/>
                <a:gd name="T7" fmla="*/ 639763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40" h="21600">
                  <a:moveTo>
                    <a:pt x="21540" y="21600"/>
                  </a:moveTo>
                  <a:lnTo>
                    <a:pt x="0" y="16695"/>
                  </a:lnTo>
                  <a:lnTo>
                    <a:pt x="109" y="0"/>
                  </a:lnTo>
                  <a:cubicBezTo>
                    <a:pt x="12005" y="2709"/>
                    <a:pt x="21600" y="12380"/>
                    <a:pt x="21540" y="21600"/>
                  </a:cubicBezTo>
                </a:path>
              </a:pathLst>
            </a:custGeom>
            <a:solidFill>
              <a:srgbClr val="01C4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  <p:sp>
          <p:nvSpPr>
            <p:cNvPr id="15" name="AutoShape 71"/>
            <p:cNvSpPr>
              <a:spLocks/>
            </p:cNvSpPr>
            <p:nvPr/>
          </p:nvSpPr>
          <p:spPr bwMode="auto">
            <a:xfrm>
              <a:off x="2908300" y="3651250"/>
              <a:ext cx="30163" cy="30163"/>
            </a:xfrm>
            <a:custGeom>
              <a:avLst/>
              <a:gdLst>
                <a:gd name="T0" fmla="*/ 30163 w 21598"/>
                <a:gd name="T1" fmla="*/ 15081 h 21598"/>
                <a:gd name="T2" fmla="*/ 29015 w 21598"/>
                <a:gd name="T3" fmla="*/ 9309 h 21598"/>
                <a:gd name="T4" fmla="*/ 25746 w 21598"/>
                <a:gd name="T5" fmla="*/ 4417 h 21598"/>
                <a:gd name="T6" fmla="*/ 20854 w 21598"/>
                <a:gd name="T7" fmla="*/ 1148 h 21598"/>
                <a:gd name="T8" fmla="*/ 15081 w 21598"/>
                <a:gd name="T9" fmla="*/ 0 h 21598"/>
                <a:gd name="T10" fmla="*/ 9309 w 21598"/>
                <a:gd name="T11" fmla="*/ 1148 h 21598"/>
                <a:gd name="T12" fmla="*/ 4417 w 21598"/>
                <a:gd name="T13" fmla="*/ 4417 h 21598"/>
                <a:gd name="T14" fmla="*/ 1148 w 21598"/>
                <a:gd name="T15" fmla="*/ 9309 h 21598"/>
                <a:gd name="T16" fmla="*/ 0 w 21598"/>
                <a:gd name="T17" fmla="*/ 15081 h 21598"/>
                <a:gd name="T18" fmla="*/ 1148 w 21598"/>
                <a:gd name="T19" fmla="*/ 20854 h 21598"/>
                <a:gd name="T20" fmla="*/ 4417 w 21598"/>
                <a:gd name="T21" fmla="*/ 25746 h 21598"/>
                <a:gd name="T22" fmla="*/ 9309 w 21598"/>
                <a:gd name="T23" fmla="*/ 29015 h 21598"/>
                <a:gd name="T24" fmla="*/ 15081 w 21598"/>
                <a:gd name="T25" fmla="*/ 30163 h 21598"/>
                <a:gd name="T26" fmla="*/ 20854 w 21598"/>
                <a:gd name="T27" fmla="*/ 29015 h 21598"/>
                <a:gd name="T28" fmla="*/ 25746 w 21598"/>
                <a:gd name="T29" fmla="*/ 25746 h 21598"/>
                <a:gd name="T30" fmla="*/ 29015 w 21598"/>
                <a:gd name="T31" fmla="*/ 20854 h 21598"/>
                <a:gd name="T32" fmla="*/ 30163 w 21598"/>
                <a:gd name="T33" fmla="*/ 15081 h 21598"/>
                <a:gd name="T34" fmla="*/ 30163 w 21598"/>
                <a:gd name="T35" fmla="*/ 15081 h 2159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21598" h="21598">
                  <a:moveTo>
                    <a:pt x="21598" y="10799"/>
                  </a:moveTo>
                  <a:cubicBezTo>
                    <a:pt x="21599" y="9385"/>
                    <a:pt x="21318" y="7972"/>
                    <a:pt x="20776" y="6666"/>
                  </a:cubicBezTo>
                  <a:cubicBezTo>
                    <a:pt x="20236" y="5360"/>
                    <a:pt x="19435" y="4162"/>
                    <a:pt x="18435" y="3163"/>
                  </a:cubicBezTo>
                  <a:cubicBezTo>
                    <a:pt x="17436" y="2163"/>
                    <a:pt x="16238" y="1362"/>
                    <a:pt x="14932" y="822"/>
                  </a:cubicBezTo>
                  <a:cubicBezTo>
                    <a:pt x="13626" y="280"/>
                    <a:pt x="12213" y="-1"/>
                    <a:pt x="10799" y="0"/>
                  </a:cubicBezTo>
                  <a:cubicBezTo>
                    <a:pt x="9385" y="-1"/>
                    <a:pt x="7972" y="280"/>
                    <a:pt x="6666" y="822"/>
                  </a:cubicBezTo>
                  <a:cubicBezTo>
                    <a:pt x="5360" y="1362"/>
                    <a:pt x="4162" y="2163"/>
                    <a:pt x="3163" y="3163"/>
                  </a:cubicBezTo>
                  <a:cubicBezTo>
                    <a:pt x="2163" y="4162"/>
                    <a:pt x="1362" y="5360"/>
                    <a:pt x="822" y="6666"/>
                  </a:cubicBezTo>
                  <a:cubicBezTo>
                    <a:pt x="280" y="7972"/>
                    <a:pt x="-1" y="9385"/>
                    <a:pt x="0" y="10799"/>
                  </a:cubicBezTo>
                  <a:cubicBezTo>
                    <a:pt x="-1" y="12213"/>
                    <a:pt x="280" y="13626"/>
                    <a:pt x="822" y="14932"/>
                  </a:cubicBezTo>
                  <a:cubicBezTo>
                    <a:pt x="1362" y="16238"/>
                    <a:pt x="2163" y="17436"/>
                    <a:pt x="3163" y="18435"/>
                  </a:cubicBezTo>
                  <a:cubicBezTo>
                    <a:pt x="4162" y="19435"/>
                    <a:pt x="5360" y="20236"/>
                    <a:pt x="6666" y="20776"/>
                  </a:cubicBezTo>
                  <a:cubicBezTo>
                    <a:pt x="7972" y="21318"/>
                    <a:pt x="9385" y="21599"/>
                    <a:pt x="10799" y="21598"/>
                  </a:cubicBezTo>
                  <a:cubicBezTo>
                    <a:pt x="12213" y="21599"/>
                    <a:pt x="13626" y="21318"/>
                    <a:pt x="14932" y="20776"/>
                  </a:cubicBezTo>
                  <a:cubicBezTo>
                    <a:pt x="16238" y="20236"/>
                    <a:pt x="17436" y="19435"/>
                    <a:pt x="18435" y="18435"/>
                  </a:cubicBezTo>
                  <a:cubicBezTo>
                    <a:pt x="19435" y="17436"/>
                    <a:pt x="20236" y="16238"/>
                    <a:pt x="20776" y="14932"/>
                  </a:cubicBezTo>
                  <a:cubicBezTo>
                    <a:pt x="21318" y="13626"/>
                    <a:pt x="21599" y="12213"/>
                    <a:pt x="21598" y="10799"/>
                  </a:cubicBezTo>
                  <a:close/>
                  <a:moveTo>
                    <a:pt x="21598" y="10799"/>
                  </a:moveTo>
                </a:path>
              </a:pathLst>
            </a:custGeom>
            <a:solidFill>
              <a:srgbClr val="506C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</p:grpSp>
      <p:cxnSp>
        <p:nvCxnSpPr>
          <p:cNvPr id="25" name="Elbow Connector 21"/>
          <p:cNvCxnSpPr/>
          <p:nvPr/>
        </p:nvCxnSpPr>
        <p:spPr>
          <a:xfrm flipV="1">
            <a:off x="2907236" y="2139951"/>
            <a:ext cx="2458515" cy="1553037"/>
          </a:xfrm>
          <a:prstGeom prst="bentConnector3">
            <a:avLst>
              <a:gd name="adj1" fmla="val 69630"/>
            </a:avLst>
          </a:prstGeom>
          <a:ln>
            <a:solidFill>
              <a:srgbClr val="183A5D"/>
            </a:solidFill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Elbow Connector 22"/>
          <p:cNvCxnSpPr/>
          <p:nvPr/>
        </p:nvCxnSpPr>
        <p:spPr>
          <a:xfrm flipV="1">
            <a:off x="2413000" y="2997200"/>
            <a:ext cx="2952750" cy="1036560"/>
          </a:xfrm>
          <a:prstGeom prst="bentConnector3">
            <a:avLst>
              <a:gd name="adj1" fmla="val 78387"/>
            </a:avLst>
          </a:prstGeom>
          <a:ln>
            <a:solidFill>
              <a:srgbClr val="183A5D"/>
            </a:solidFill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Elbow Connector 23"/>
          <p:cNvCxnSpPr/>
          <p:nvPr/>
        </p:nvCxnSpPr>
        <p:spPr>
          <a:xfrm flipV="1">
            <a:off x="2015644" y="3841750"/>
            <a:ext cx="3350107" cy="529722"/>
          </a:xfrm>
          <a:prstGeom prst="bentConnector3">
            <a:avLst>
              <a:gd name="adj1" fmla="val 83929"/>
            </a:avLst>
          </a:prstGeom>
          <a:ln>
            <a:solidFill>
              <a:srgbClr val="183A5D"/>
            </a:solidFill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Elbow Connector 24"/>
          <p:cNvCxnSpPr/>
          <p:nvPr/>
        </p:nvCxnSpPr>
        <p:spPr>
          <a:xfrm flipV="1">
            <a:off x="1571298" y="4709181"/>
            <a:ext cx="3794452" cy="2"/>
          </a:xfrm>
          <a:prstGeom prst="bentConnector3">
            <a:avLst>
              <a:gd name="adj1" fmla="val 50000"/>
            </a:avLst>
          </a:prstGeom>
          <a:ln>
            <a:solidFill>
              <a:srgbClr val="183A5D"/>
            </a:solidFill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9" name="Group 25"/>
          <p:cNvGrpSpPr/>
          <p:nvPr/>
        </p:nvGrpSpPr>
        <p:grpSpPr>
          <a:xfrm>
            <a:off x="5486666" y="1973540"/>
            <a:ext cx="2425434" cy="502399"/>
            <a:chOff x="5486666" y="1163938"/>
            <a:chExt cx="2425434" cy="502399"/>
          </a:xfrm>
        </p:grpSpPr>
        <p:sp>
          <p:nvSpPr>
            <p:cNvPr id="30" name="Title 1"/>
            <p:cNvSpPr txBox="1">
              <a:spLocks/>
            </p:cNvSpPr>
            <p:nvPr/>
          </p:nvSpPr>
          <p:spPr>
            <a:xfrm>
              <a:off x="5487416" y="1163938"/>
              <a:ext cx="2183383" cy="304024"/>
            </a:xfrm>
            <a:prstGeom prst="rect">
              <a:avLst/>
            </a:prstGeom>
          </p:spPr>
          <p:txBody>
            <a:bodyPr vert="horz"/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1800" b="0" i="0" kern="1200">
                  <a:solidFill>
                    <a:srgbClr val="FFFFFF"/>
                  </a:solidFill>
                  <a:latin typeface="Helvetica Neue Light"/>
                  <a:ea typeface="+mj-ea"/>
                  <a:cs typeface="Helvetica Neue Light"/>
                </a:defRPr>
              </a:lvl1pPr>
            </a:lstStyle>
            <a:p>
              <a:pPr eaLnBrk="0" hangingPunct="0"/>
              <a:r>
                <a:rPr lang="zh-CN" altLang="en-US" b="1" dirty="0">
                  <a:solidFill>
                    <a:srgbClr val="183A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院级安全教育</a:t>
              </a:r>
              <a:endParaRPr 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31" name="TextBox 27"/>
            <p:cNvSpPr txBox="1"/>
            <p:nvPr/>
          </p:nvSpPr>
          <p:spPr>
            <a:xfrm>
              <a:off x="5486666" y="1429862"/>
              <a:ext cx="2425434" cy="2364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endPara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</p:grpSp>
      <p:grpSp>
        <p:nvGrpSpPr>
          <p:cNvPr id="32" name="Group 28"/>
          <p:cNvGrpSpPr/>
          <p:nvPr/>
        </p:nvGrpSpPr>
        <p:grpSpPr>
          <a:xfrm>
            <a:off x="5486666" y="2823424"/>
            <a:ext cx="2425434" cy="502399"/>
            <a:chOff x="5486666" y="1163938"/>
            <a:chExt cx="2425434" cy="502399"/>
          </a:xfrm>
        </p:grpSpPr>
        <p:sp>
          <p:nvSpPr>
            <p:cNvPr id="33" name="Title 1"/>
            <p:cNvSpPr txBox="1">
              <a:spLocks/>
            </p:cNvSpPr>
            <p:nvPr/>
          </p:nvSpPr>
          <p:spPr>
            <a:xfrm>
              <a:off x="5487416" y="1163938"/>
              <a:ext cx="2183383" cy="304024"/>
            </a:xfrm>
            <a:prstGeom prst="rect">
              <a:avLst/>
            </a:prstGeom>
          </p:spPr>
          <p:txBody>
            <a:bodyPr vert="horz"/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1800" b="0" i="0" kern="1200">
                  <a:solidFill>
                    <a:srgbClr val="FFFFFF"/>
                  </a:solidFill>
                  <a:latin typeface="Helvetica Neue Light"/>
                  <a:ea typeface="+mj-ea"/>
                  <a:cs typeface="Helvetica Neue Light"/>
                </a:defRPr>
              </a:lvl1pPr>
            </a:lstStyle>
            <a:p>
              <a:pPr eaLnBrk="0" hangingPunct="0"/>
              <a:r>
                <a:rPr lang="zh-CN" altLang="en-US" b="1" dirty="0">
                  <a:solidFill>
                    <a:srgbClr val="183A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部门级安全教育</a:t>
              </a:r>
              <a:endParaRPr 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34" name="TextBox 30"/>
            <p:cNvSpPr txBox="1"/>
            <p:nvPr/>
          </p:nvSpPr>
          <p:spPr>
            <a:xfrm>
              <a:off x="5486666" y="1429862"/>
              <a:ext cx="2425434" cy="2364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sz="900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Roboto condensed"/>
                  <a:cs typeface="Roboto condensed"/>
                </a:rPr>
                <a:t>.</a:t>
              </a:r>
              <a:endPara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</p:grpSp>
      <p:grpSp>
        <p:nvGrpSpPr>
          <p:cNvPr id="35" name="Group 31"/>
          <p:cNvGrpSpPr/>
          <p:nvPr/>
        </p:nvGrpSpPr>
        <p:grpSpPr>
          <a:xfrm>
            <a:off x="5486666" y="3673308"/>
            <a:ext cx="2425434" cy="502399"/>
            <a:chOff x="5486666" y="1163938"/>
            <a:chExt cx="2425434" cy="502399"/>
          </a:xfrm>
        </p:grpSpPr>
        <p:sp>
          <p:nvSpPr>
            <p:cNvPr id="36" name="Title 1"/>
            <p:cNvSpPr txBox="1">
              <a:spLocks/>
            </p:cNvSpPr>
            <p:nvPr/>
          </p:nvSpPr>
          <p:spPr>
            <a:xfrm>
              <a:off x="5487416" y="1163938"/>
              <a:ext cx="2183383" cy="304024"/>
            </a:xfrm>
            <a:prstGeom prst="rect">
              <a:avLst/>
            </a:prstGeom>
          </p:spPr>
          <p:txBody>
            <a:bodyPr vert="horz"/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1800" b="0" i="0" kern="1200">
                  <a:solidFill>
                    <a:srgbClr val="FFFFFF"/>
                  </a:solidFill>
                  <a:latin typeface="Helvetica Neue Light"/>
                  <a:ea typeface="+mj-ea"/>
                  <a:cs typeface="Helvetica Neue Light"/>
                </a:defRPr>
              </a:lvl1pPr>
            </a:lstStyle>
            <a:p>
              <a:pPr eaLnBrk="0" hangingPunct="0"/>
              <a:r>
                <a:rPr lang="zh-CN" altLang="en-US" b="1" dirty="0">
                  <a:solidFill>
                    <a:srgbClr val="183A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岗位安全教育</a:t>
              </a:r>
              <a:endParaRPr 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37" name="TextBox 33"/>
            <p:cNvSpPr txBox="1"/>
            <p:nvPr/>
          </p:nvSpPr>
          <p:spPr>
            <a:xfrm>
              <a:off x="5486666" y="1429862"/>
              <a:ext cx="2425434" cy="2364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endPara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</p:grpSp>
      <p:grpSp>
        <p:nvGrpSpPr>
          <p:cNvPr id="38" name="Group 34"/>
          <p:cNvGrpSpPr/>
          <p:nvPr/>
        </p:nvGrpSpPr>
        <p:grpSpPr>
          <a:xfrm>
            <a:off x="5486666" y="4523193"/>
            <a:ext cx="2425434" cy="502399"/>
            <a:chOff x="5486666" y="1163938"/>
            <a:chExt cx="2425434" cy="502399"/>
          </a:xfrm>
        </p:grpSpPr>
        <p:sp>
          <p:nvSpPr>
            <p:cNvPr id="39" name="Title 1"/>
            <p:cNvSpPr txBox="1">
              <a:spLocks/>
            </p:cNvSpPr>
            <p:nvPr/>
          </p:nvSpPr>
          <p:spPr>
            <a:xfrm>
              <a:off x="5487416" y="1163938"/>
              <a:ext cx="2424684" cy="265923"/>
            </a:xfrm>
            <a:prstGeom prst="rect">
              <a:avLst/>
            </a:prstGeom>
          </p:spPr>
          <p:txBody>
            <a:bodyPr vert="horz"/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1800" b="0" i="0" kern="1200">
                  <a:solidFill>
                    <a:srgbClr val="FFFFFF"/>
                  </a:solidFill>
                  <a:latin typeface="Helvetica Neue Light"/>
                  <a:ea typeface="+mj-ea"/>
                  <a:cs typeface="Helvetica Neue Light"/>
                </a:defRPr>
              </a:lvl1pPr>
            </a:lstStyle>
            <a:p>
              <a:pPr eaLnBrk="0" hangingPunct="0"/>
              <a:r>
                <a:rPr lang="zh-CN" altLang="en-US" b="1" dirty="0" smtClean="0">
                  <a:solidFill>
                    <a:srgbClr val="183A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月度、季度安全测试</a:t>
              </a:r>
              <a:endParaRPr lang="en-US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40" name="TextBox 36"/>
            <p:cNvSpPr txBox="1"/>
            <p:nvPr/>
          </p:nvSpPr>
          <p:spPr>
            <a:xfrm>
              <a:off x="5486666" y="1429862"/>
              <a:ext cx="2425434" cy="2364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endPara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Roboto condensed"/>
                <a:cs typeface="Roboto condensed"/>
              </a:endParaRPr>
            </a:p>
          </p:txBody>
        </p:sp>
      </p:grpSp>
      <p:cxnSp>
        <p:nvCxnSpPr>
          <p:cNvPr id="41" name="Elbow Connector 24"/>
          <p:cNvCxnSpPr/>
          <p:nvPr/>
        </p:nvCxnSpPr>
        <p:spPr>
          <a:xfrm flipV="1">
            <a:off x="668089" y="5434885"/>
            <a:ext cx="1997838" cy="4830"/>
          </a:xfrm>
          <a:prstGeom prst="bentConnector3">
            <a:avLst>
              <a:gd name="adj1" fmla="val 50000"/>
            </a:avLst>
          </a:prstGeom>
          <a:ln>
            <a:solidFill>
              <a:srgbClr val="183A5D"/>
            </a:solidFill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文本框 41"/>
          <p:cNvSpPr txBox="1"/>
          <p:nvPr/>
        </p:nvSpPr>
        <p:spPr>
          <a:xfrm>
            <a:off x="2750638" y="5261225"/>
            <a:ext cx="1160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FF0000"/>
                </a:solidFill>
                <a:latin typeface="+mj-ea"/>
                <a:ea typeface="+mj-ea"/>
              </a:rPr>
              <a:t>安全</a:t>
            </a:r>
            <a:endParaRPr lang="zh-CN" altLang="en-US" sz="2400" b="1" dirty="0">
              <a:solidFill>
                <a:srgbClr val="FF0000"/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37983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d:\Users\vc0012\Desktop\VC篮网高清PPT美化修改\查找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5" t="3429" r="-6685" b="-3429"/>
          <a:stretch>
            <a:fillRect/>
          </a:stretch>
        </p:blipFill>
        <p:spPr bwMode="auto">
          <a:xfrm flipH="1">
            <a:off x="6732239" y="4276685"/>
            <a:ext cx="2411759" cy="2340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1907704" y="1916832"/>
            <a:ext cx="2736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用电安全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食品安全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交通安全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95803" y="1119245"/>
            <a:ext cx="4540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</a:t>
            </a:r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生活安全</a:t>
            </a:r>
            <a:endParaRPr lang="zh-CN" altLang="en-US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3396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流程图: 合并 38"/>
          <p:cNvSpPr>
            <a:spLocks noChangeArrowheads="1"/>
          </p:cNvSpPr>
          <p:nvPr/>
        </p:nvSpPr>
        <p:spPr bwMode="auto">
          <a:xfrm rot="5400000">
            <a:off x="4912519" y="2076897"/>
            <a:ext cx="5327650" cy="3135312"/>
          </a:xfrm>
          <a:prstGeom prst="flowChartMerge">
            <a:avLst/>
          </a:prstGeom>
          <a:solidFill>
            <a:srgbClr val="6BA7F6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176" name="TextBox 9"/>
          <p:cNvSpPr>
            <a:spLocks noChangeArrowheads="1"/>
          </p:cNvSpPr>
          <p:nvPr/>
        </p:nvSpPr>
        <p:spPr bwMode="auto">
          <a:xfrm>
            <a:off x="6163765" y="3252501"/>
            <a:ext cx="287972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zh-CN" altLang="en-US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实践</a:t>
            </a:r>
            <a:endParaRPr lang="zh-CN" altLang="en-US" sz="3200" b="1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507720" y="1913673"/>
            <a:ext cx="28083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学术氛围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实践资源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个人感受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12" y="3933056"/>
            <a:ext cx="2331731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411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流程图: 合并 38"/>
          <p:cNvSpPr>
            <a:spLocks noChangeArrowheads="1"/>
          </p:cNvSpPr>
          <p:nvPr/>
        </p:nvSpPr>
        <p:spPr bwMode="auto">
          <a:xfrm rot="16200000">
            <a:off x="-1237543" y="2150170"/>
            <a:ext cx="5616624" cy="3133725"/>
          </a:xfrm>
          <a:prstGeom prst="flowChartMerge">
            <a:avLst/>
          </a:prstGeom>
          <a:solidFill>
            <a:srgbClr val="68A5F7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244" name="流程图: 合并 40"/>
          <p:cNvSpPr>
            <a:spLocks noChangeArrowheads="1"/>
          </p:cNvSpPr>
          <p:nvPr/>
        </p:nvSpPr>
        <p:spPr bwMode="auto">
          <a:xfrm rot="16200000">
            <a:off x="-734283" y="2205709"/>
            <a:ext cx="4606925" cy="2736850"/>
          </a:xfrm>
          <a:prstGeom prst="flowChartMerge">
            <a:avLst/>
          </a:prstGeom>
          <a:noFill/>
          <a:ln w="6350" cap="flat" cmpd="sng">
            <a:solidFill>
              <a:srgbClr val="7F7F7F"/>
            </a:solidFill>
            <a:prstDash val="sysDash"/>
            <a:bevel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pPr algn="ctr"/>
            <a:endParaRPr lang="zh-CN" altLang="zh-CN">
              <a:solidFill>
                <a:srgbClr val="00000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246" name="TextBox 9"/>
          <p:cNvSpPr>
            <a:spLocks noChangeArrowheads="1"/>
          </p:cNvSpPr>
          <p:nvPr/>
        </p:nvSpPr>
        <p:spPr bwMode="auto">
          <a:xfrm>
            <a:off x="0" y="3424644"/>
            <a:ext cx="30861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zh-CN" alt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注意问题</a:t>
            </a:r>
            <a:endParaRPr lang="zh-CN" altLang="en-US" sz="3200" b="1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8" name="Picture 3" descr="d:\Users\vc0012\Desktop\图片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418" y="3789040"/>
            <a:ext cx="2034399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文本框 12"/>
          <p:cNvSpPr txBox="1"/>
          <p:nvPr/>
        </p:nvSpPr>
        <p:spPr>
          <a:xfrm>
            <a:off x="3995936" y="2604638"/>
            <a:ext cx="17281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自律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慎独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责任心</a:t>
            </a:r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9572424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4932040" y="1844824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自律</a:t>
            </a:r>
            <a:endParaRPr lang="en-US" altLang="zh-CN" sz="2400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932040" y="2675821"/>
            <a:ext cx="4320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规章制度自觉遵守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生活习惯上自律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凡事按制度来，切勿太自我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97" y="3212976"/>
            <a:ext cx="4322680" cy="3242010"/>
          </a:xfrm>
          <a:prstGeom prst="rect">
            <a:avLst/>
          </a:prstGeom>
        </p:spPr>
      </p:pic>
      <p:sp>
        <p:nvSpPr>
          <p:cNvPr id="9" name="直接连接符 43"/>
          <p:cNvSpPr>
            <a:spLocks noChangeShapeType="1"/>
          </p:cNvSpPr>
          <p:nvPr/>
        </p:nvSpPr>
        <p:spPr bwMode="auto">
          <a:xfrm>
            <a:off x="4644008" y="1381156"/>
            <a:ext cx="0" cy="4598812"/>
          </a:xfrm>
          <a:prstGeom prst="lin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912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timgsa.baidu.com/timg?image&amp;quality=80&amp;size=b9999_10000&amp;sec=1491554972849&amp;di=4ff4feb3efac0ff705eecb0b09ccf767&amp;imgtype=0&amp;src=http%3A%2F%2Fpptdown.pptbz.com%2Fpptbeijing%2F%25C9%25CC%25CE%25F1%25D0%25A1%25C8%25CB%25CD%25C5%25B6%25D3%25B8%25DF%25C7%25E5PPT%25B1%25B3%25BE%25B0%25CD%25BC%25C6%25A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3612788" cy="270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611560" y="1412777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慎独</a:t>
            </a:r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11560" y="2132856"/>
            <a:ext cx="43204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平衡好学校与企业之间关系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保持好跟学院、校内导师、班级的联系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在企业要勤学好问</a:t>
            </a:r>
            <a:endParaRPr lang="zh-CN" altLang="en-US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直接连接符 43"/>
          <p:cNvSpPr>
            <a:spLocks noChangeShapeType="1"/>
          </p:cNvSpPr>
          <p:nvPr/>
        </p:nvSpPr>
        <p:spPr bwMode="auto">
          <a:xfrm>
            <a:off x="5364088" y="1700808"/>
            <a:ext cx="0" cy="4598812"/>
          </a:xfrm>
          <a:prstGeom prst="lin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671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007604" y="208199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责任心</a:t>
            </a:r>
            <a:endParaRPr lang="en-US" altLang="zh-CN" sz="2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85801" y="2780928"/>
            <a:ext cx="43204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en-US" altLang="zh-CN" b="1" dirty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要守住底线，完成起码的任务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给企业和企业导师留一个好印象</a:t>
            </a:r>
            <a:endParaRPr lang="en-US" altLang="zh-CN" b="1" dirty="0" smtClean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争取给学校争光</a:t>
            </a:r>
            <a:endParaRPr lang="zh-CN" altLang="en-US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7028" y="3789040"/>
            <a:ext cx="3611894" cy="2708920"/>
          </a:xfrm>
          <a:prstGeom prst="rect">
            <a:avLst/>
          </a:prstGeom>
        </p:spPr>
      </p:pic>
      <p:sp>
        <p:nvSpPr>
          <p:cNvPr id="8" name="直接连接符 43"/>
          <p:cNvSpPr>
            <a:spLocks noChangeShapeType="1"/>
          </p:cNvSpPr>
          <p:nvPr/>
        </p:nvSpPr>
        <p:spPr bwMode="auto">
          <a:xfrm>
            <a:off x="5364088" y="1700808"/>
            <a:ext cx="0" cy="4598812"/>
          </a:xfrm>
          <a:prstGeom prst="lin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435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3110920" y="3581606"/>
            <a:ext cx="2922162" cy="2419144"/>
            <a:chOff x="4425186" y="923072"/>
            <a:chExt cx="3367388" cy="3276964"/>
          </a:xfrm>
        </p:grpSpPr>
        <p:sp>
          <p:nvSpPr>
            <p:cNvPr id="3" name="AutoShape 2"/>
            <p:cNvSpPr>
              <a:spLocks/>
            </p:cNvSpPr>
            <p:nvPr/>
          </p:nvSpPr>
          <p:spPr bwMode="auto">
            <a:xfrm>
              <a:off x="4425186" y="2437653"/>
              <a:ext cx="669625" cy="1761388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21600" y="21600"/>
                  </a:moveTo>
                  <a:lnTo>
                    <a:pt x="0" y="21600"/>
                  </a:lnTo>
                  <a:lnTo>
                    <a:pt x="0" y="4642"/>
                  </a:lnTo>
                  <a:lnTo>
                    <a:pt x="10755" y="0"/>
                  </a:lnTo>
                  <a:lnTo>
                    <a:pt x="21600" y="4642"/>
                  </a:lnTo>
                  <a:close/>
                  <a:moveTo>
                    <a:pt x="21600" y="21600"/>
                  </a:moveTo>
                </a:path>
              </a:pathLst>
            </a:custGeom>
            <a:solidFill>
              <a:srgbClr val="3ABE99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/>
            </a:p>
          </p:txBody>
        </p:sp>
        <p:sp>
          <p:nvSpPr>
            <p:cNvPr id="4" name="AutoShape 3"/>
            <p:cNvSpPr>
              <a:spLocks/>
            </p:cNvSpPr>
            <p:nvPr/>
          </p:nvSpPr>
          <p:spPr bwMode="auto">
            <a:xfrm>
              <a:off x="7118416" y="2715754"/>
              <a:ext cx="674158" cy="1479566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21600" y="21600"/>
                  </a:moveTo>
                  <a:lnTo>
                    <a:pt x="0" y="21600"/>
                  </a:lnTo>
                  <a:lnTo>
                    <a:pt x="0" y="5527"/>
                  </a:lnTo>
                  <a:lnTo>
                    <a:pt x="10755" y="0"/>
                  </a:lnTo>
                  <a:lnTo>
                    <a:pt x="21600" y="5527"/>
                  </a:lnTo>
                  <a:close/>
                  <a:moveTo>
                    <a:pt x="21600" y="21600"/>
                  </a:moveTo>
                </a:path>
              </a:pathLst>
            </a:custGeom>
            <a:solidFill>
              <a:srgbClr val="01C4BE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/>
            </a:p>
          </p:txBody>
        </p:sp>
        <p:sp>
          <p:nvSpPr>
            <p:cNvPr id="5" name="AutoShape 4"/>
            <p:cNvSpPr>
              <a:spLocks/>
            </p:cNvSpPr>
            <p:nvPr/>
          </p:nvSpPr>
          <p:spPr bwMode="auto">
            <a:xfrm>
              <a:off x="5773286" y="2250040"/>
              <a:ext cx="668492" cy="1947703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21600" y="21600"/>
                  </a:moveTo>
                  <a:lnTo>
                    <a:pt x="0" y="21600"/>
                  </a:lnTo>
                  <a:lnTo>
                    <a:pt x="0" y="4200"/>
                  </a:lnTo>
                  <a:lnTo>
                    <a:pt x="10755" y="0"/>
                  </a:lnTo>
                  <a:lnTo>
                    <a:pt x="21600" y="4200"/>
                  </a:lnTo>
                  <a:close/>
                  <a:moveTo>
                    <a:pt x="21600" y="21600"/>
                  </a:moveTo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/>
            </a:p>
          </p:txBody>
        </p:sp>
        <p:sp>
          <p:nvSpPr>
            <p:cNvPr id="6" name="AutoShape 5"/>
            <p:cNvSpPr>
              <a:spLocks/>
            </p:cNvSpPr>
            <p:nvPr/>
          </p:nvSpPr>
          <p:spPr bwMode="auto">
            <a:xfrm>
              <a:off x="5095944" y="1646985"/>
              <a:ext cx="677556" cy="2552054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21600" y="21600"/>
                  </a:moveTo>
                  <a:lnTo>
                    <a:pt x="0" y="21600"/>
                  </a:lnTo>
                  <a:lnTo>
                    <a:pt x="0" y="3207"/>
                  </a:lnTo>
                  <a:lnTo>
                    <a:pt x="10755" y="0"/>
                  </a:lnTo>
                  <a:lnTo>
                    <a:pt x="21600" y="3207"/>
                  </a:lnTo>
                  <a:close/>
                  <a:moveTo>
                    <a:pt x="21600" y="21600"/>
                  </a:moveTo>
                </a:path>
              </a:pathLst>
            </a:custGeom>
            <a:solidFill>
              <a:srgbClr val="ED6579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/>
            </a:p>
          </p:txBody>
        </p:sp>
        <p:sp>
          <p:nvSpPr>
            <p:cNvPr id="7" name="AutoShape 6"/>
            <p:cNvSpPr>
              <a:spLocks/>
            </p:cNvSpPr>
            <p:nvPr/>
          </p:nvSpPr>
          <p:spPr bwMode="auto">
            <a:xfrm>
              <a:off x="6438593" y="923072"/>
              <a:ext cx="682088" cy="3276964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21600" y="21600"/>
                  </a:moveTo>
                  <a:lnTo>
                    <a:pt x="0" y="21600"/>
                  </a:lnTo>
                  <a:lnTo>
                    <a:pt x="0" y="2496"/>
                  </a:lnTo>
                  <a:lnTo>
                    <a:pt x="10755" y="0"/>
                  </a:lnTo>
                  <a:lnTo>
                    <a:pt x="21600" y="2496"/>
                  </a:lnTo>
                  <a:close/>
                  <a:moveTo>
                    <a:pt x="21600" y="21600"/>
                  </a:moveTo>
                </a:path>
              </a:pathLst>
            </a:custGeom>
            <a:solidFill>
              <a:srgbClr val="183A5D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25400" cap="flat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US" dirty="0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2322287" y="1723597"/>
            <a:ext cx="44994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 smtClean="0">
                <a:solidFill>
                  <a:srgbClr val="183A5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THANKS</a:t>
            </a:r>
            <a:endParaRPr lang="zh-CN" altLang="en-US" sz="4400" b="1" dirty="0">
              <a:solidFill>
                <a:srgbClr val="183A5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218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黑体"/>
        <a:cs typeface="宋体"/>
      </a:majorFont>
      <a:minorFont>
        <a:latin typeface="Calibri"/>
        <a:ea typeface="黑体"/>
        <a:cs typeface="宋体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16797</TotalTime>
  <Words>140</Words>
  <Application>Microsoft Office PowerPoint</Application>
  <PresentationFormat>全屏显示(4:3)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8" baseType="lpstr">
      <vt:lpstr>Roboto condensed</vt:lpstr>
      <vt:lpstr>黑体</vt:lpstr>
      <vt:lpstr>宋体</vt:lpstr>
      <vt:lpstr>微软雅黑</vt:lpstr>
      <vt:lpstr>Arial</vt:lpstr>
      <vt:lpstr>Calibri</vt:lpstr>
      <vt:lpstr>Wingdings</vt:lpstr>
      <vt:lpstr>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ECUST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yanzhu</dc:creator>
  <cp:lastModifiedBy>李庆明</cp:lastModifiedBy>
  <cp:revision>799</cp:revision>
  <dcterms:created xsi:type="dcterms:W3CDTF">2015-12-15T09:21:41Z</dcterms:created>
  <dcterms:modified xsi:type="dcterms:W3CDTF">2017-04-07T06:56:18Z</dcterms:modified>
</cp:coreProperties>
</file>