
<file path=[Content_Types].xml><?xml version="1.0" encoding="utf-8"?>
<Types xmlns="http://schemas.openxmlformats.org/package/2006/content-types">
  <Default Extension="jpeg" ContentType="image/jpeg"/>
  <Default Extension="tiff" ContentType="image/tiff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3"/>
    <p:sldId id="259" r:id="rId4"/>
    <p:sldId id="261" r:id="rId6"/>
    <p:sldId id="264" r:id="rId7"/>
    <p:sldId id="287" r:id="rId8"/>
    <p:sldId id="262" r:id="rId9"/>
    <p:sldId id="279" r:id="rId10"/>
    <p:sldId id="257" r:id="rId11"/>
    <p:sldId id="274" r:id="rId12"/>
    <p:sldId id="275" r:id="rId13"/>
    <p:sldId id="272" r:id="rId14"/>
    <p:sldId id="291" r:id="rId15"/>
    <p:sldId id="263" r:id="rId16"/>
    <p:sldId id="276" r:id="rId17"/>
    <p:sldId id="283" r:id="rId18"/>
    <p:sldId id="294" r:id="rId19"/>
    <p:sldId id="307" r:id="rId20"/>
    <p:sldId id="308" r:id="rId21"/>
    <p:sldId id="299" r:id="rId22"/>
    <p:sldId id="300" r:id="rId23"/>
    <p:sldId id="301" r:id="rId24"/>
    <p:sldId id="302" r:id="rId25"/>
    <p:sldId id="304" r:id="rId26"/>
    <p:sldId id="303" r:id="rId27"/>
    <p:sldId id="305" r:id="rId28"/>
    <p:sldId id="306" r:id="rId29"/>
    <p:sldId id="286" r:id="rId30"/>
    <p:sldId id="295" r:id="rId31"/>
    <p:sldId id="269" r:id="rId32"/>
    <p:sldId id="309" r:id="rId33"/>
    <p:sldId id="297" r:id="rId34"/>
    <p:sldId id="284" r:id="rId35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7AAD"/>
    <a:srgbClr val="005AAC"/>
    <a:srgbClr val="DB7051"/>
    <a:srgbClr val="FFFFFF"/>
    <a:srgbClr val="5B9BD5"/>
    <a:srgbClr val="FFD040"/>
    <a:srgbClr val="92D050"/>
    <a:srgbClr val="ED7D31"/>
    <a:srgbClr val="A5A5A5"/>
    <a:srgbClr val="B5A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娣辫壊鏍峰紡 1 - 寮鸿皟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涓害鏍峰紡 2 - 寮鸿皟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2112" autoAdjust="0"/>
  </p:normalViewPr>
  <p:slideViewPr>
    <p:cSldViewPr snapToGrid="0" showGuides="1">
      <p:cViewPr varScale="1">
        <p:scale>
          <a:sx n="76" d="100"/>
          <a:sy n="76" d="100"/>
        </p:scale>
        <p:origin x="149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8" Type="http://schemas.openxmlformats.org/officeDocument/2006/relationships/tableStyles" Target="tableStyles.xml"/><Relationship Id="rId37" Type="http://schemas.openxmlformats.org/officeDocument/2006/relationships/viewProps" Target="viewProps.xml"/><Relationship Id="rId36" Type="http://schemas.openxmlformats.org/officeDocument/2006/relationships/presProps" Target="presProps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EC73B-FB39-4FBF-86DA-CA16E9BAA5FB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感谢参与建设我们团队的每一个人，同时感谢在场各位的聆听，谢谢大家！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C9D5B-564C-4EA8-9C42-84FC6048DA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 smtClean="0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7D32B-05C1-4C8B-A83C-22E178CA49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F3A29E-EB9D-4B60-B044-8E5EB215722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.xml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22.jpeg"/><Relationship Id="rId8" Type="http://schemas.openxmlformats.org/officeDocument/2006/relationships/image" Target="../media/image21.jpeg"/><Relationship Id="rId7" Type="http://schemas.openxmlformats.org/officeDocument/2006/relationships/image" Target="../media/image20.jpeg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1" Type="http://schemas.openxmlformats.org/officeDocument/2006/relationships/notesSlide" Target="../notesSlides/notesSlide2.xml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microsoft.com/office/2007/relationships/hdphoto" Target="../media/image2.tiff"/><Relationship Id="rId3" Type="http://schemas.openxmlformats.org/officeDocument/2006/relationships/image" Target="../media/image35.png"/><Relationship Id="rId2" Type="http://schemas.microsoft.com/office/2007/relationships/hdphoto" Target="../media/image1.tiff"/><Relationship Id="rId1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0.jpeg"/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image" Target="../media/image41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7.png"/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9.png"/><Relationship Id="rId1" Type="http://schemas.openxmlformats.org/officeDocument/2006/relationships/image" Target="../media/image48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 descr="20071110171225455_2_副本_副本.jpg"/>
          <p:cNvPicPr>
            <a:picLocks noChangeAspect="1"/>
          </p:cNvPicPr>
          <p:nvPr/>
        </p:nvPicPr>
        <p:blipFill>
          <a:blip r:embed="rId1" cstate="print">
            <a:lum bright="14000"/>
          </a:blip>
          <a:srcRect l="54125" t="2598" b="19430"/>
          <a:stretch>
            <a:fillRect/>
          </a:stretch>
        </p:blipFill>
        <p:spPr>
          <a:xfrm flipH="1">
            <a:off x="0" y="3074670"/>
            <a:ext cx="2174656" cy="3270823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456225" y="1523159"/>
            <a:ext cx="6231550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sz="4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华东理工大学</a:t>
            </a:r>
            <a:r>
              <a:rPr lang="en-US" altLang="zh-CN" sz="4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SSEC</a:t>
            </a:r>
            <a:r>
              <a:rPr lang="zh-CN" altLang="en-US" sz="4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团队</a:t>
            </a:r>
            <a:endParaRPr lang="en-US" altLang="zh-CN" sz="44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  <a:p>
            <a:pPr algn="ctr">
              <a:lnSpc>
                <a:spcPct val="125000"/>
              </a:lnSpc>
            </a:pPr>
            <a:r>
              <a:rPr lang="zh-CN" altLang="en-US" sz="44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实践</a:t>
            </a:r>
            <a:r>
              <a:rPr lang="zh-CN" altLang="en-US" sz="4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学习经验交流</a:t>
            </a:r>
            <a:endParaRPr lang="zh-CN" altLang="en-US" sz="44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</p:txBody>
      </p:sp>
      <p:sp>
        <p:nvSpPr>
          <p:cNvPr id="8" name="Text Box 9"/>
          <p:cNvSpPr txBox="1">
            <a:spLocks noChangeArrowheads="1"/>
          </p:cNvSpPr>
          <p:nvPr/>
        </p:nvSpPr>
        <p:spPr bwMode="auto">
          <a:xfrm>
            <a:off x="2951956" y="3990874"/>
            <a:ext cx="3240088" cy="104028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zh-CN" altLang="en-US" sz="28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史航</a:t>
            </a:r>
            <a:endParaRPr lang="en-US" altLang="zh-CN" sz="28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US" altLang="zh-CN" sz="28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</a:t>
            </a:r>
            <a:r>
              <a:rPr lang="zh-CN" altLang="en-US" sz="28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</a:t>
            </a:r>
            <a:r>
              <a:rPr lang="en-US" altLang="zh-CN" sz="28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4</a:t>
            </a:r>
            <a:r>
              <a:rPr lang="zh-CN" altLang="en-US" sz="28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月</a:t>
            </a:r>
            <a:endParaRPr lang="zh-CN" altLang="en-US" sz="28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11876"/>
    </mc:Choice>
    <mc:Fallback>
      <p:transition advTm="1187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-9535" y="0"/>
            <a:ext cx="3412157" cy="68580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3042138" y="0"/>
            <a:ext cx="2022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520009" y="2220177"/>
            <a:ext cx="2236510" cy="132343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kumimoji="1" lang="zh-CN" altLang="en-US" sz="8000" b="1" dirty="0" smtClean="0">
                <a:solidFill>
                  <a:schemeClr val="bg1"/>
                </a:solidFill>
                <a:latin typeface="Microsoft YaHei" charset="0"/>
                <a:ea typeface="Microsoft YaHei" charset="0"/>
                <a:cs typeface="Microsoft YaHei" charset="0"/>
              </a:rPr>
              <a:t>目录</a:t>
            </a:r>
            <a:endParaRPr kumimoji="1" lang="zh-CN" altLang="en-US" sz="8000" b="1" dirty="0">
              <a:solidFill>
                <a:schemeClr val="bg1"/>
              </a:solidFill>
              <a:latin typeface="Microsoft YaHei" charset="0"/>
              <a:ea typeface="Microsoft YaHei" charset="0"/>
              <a:cs typeface="Microsoft YaHei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327638" y="3676908"/>
            <a:ext cx="2579552" cy="6617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kumimoji="1" lang="en-US" altLang="zh-CN" sz="3700" dirty="0" smtClean="0">
                <a:solidFill>
                  <a:schemeClr val="bg1"/>
                </a:solidFill>
                <a:ea typeface="Microsoft YaHei" charset="0"/>
                <a:cs typeface="Microsoft YaHei" charset="0"/>
              </a:rPr>
              <a:t>CONTENTS</a:t>
            </a:r>
            <a:endParaRPr kumimoji="1" lang="zh-CN" altLang="en-US" sz="3700" dirty="0">
              <a:solidFill>
                <a:schemeClr val="bg1"/>
              </a:solidFill>
              <a:ea typeface="Microsoft YaHei" charset="0"/>
              <a:cs typeface="Microsoft YaHei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919643" y="892235"/>
            <a:ext cx="2679828" cy="658772"/>
            <a:chOff x="3971348" y="923325"/>
            <a:chExt cx="2679828" cy="658772"/>
          </a:xfrm>
        </p:grpSpPr>
        <p:sp>
          <p:nvSpPr>
            <p:cNvPr id="8" name="矩形 7"/>
            <p:cNvSpPr/>
            <p:nvPr/>
          </p:nvSpPr>
          <p:spPr>
            <a:xfrm>
              <a:off x="4613439" y="923325"/>
              <a:ext cx="2037737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zh-CN" altLang="en-US" sz="3600" b="1" dirty="0" smtClean="0">
                  <a:solidFill>
                    <a:srgbClr val="427AAD"/>
                  </a:solidFill>
                  <a:latin typeface="Times New Roman" pitchFamily="18" charset="0"/>
                  <a:ea typeface="黑体" pitchFamily="49" charset="-122"/>
                  <a:cs typeface="Times New Roman" pitchFamily="18" charset="0"/>
                  <a:sym typeface="+mn-lt"/>
                </a:rPr>
                <a:t>基地简介</a:t>
              </a:r>
              <a:endParaRPr kumimoji="1" lang="zh-CN" altLang="en-US" sz="36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3971348" y="935766"/>
              <a:ext cx="8797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1" lang="en-US" altLang="zh-CN" sz="3600" b="1" dirty="0" smtClean="0">
                  <a:solidFill>
                    <a:srgbClr val="427AAD"/>
                  </a:solidFill>
                  <a:latin typeface="Times New Roman" pitchFamily="18" charset="0"/>
                  <a:ea typeface="Microsoft YaHei" charset="0"/>
                  <a:cs typeface="Times New Roman" pitchFamily="18" charset="0"/>
                </a:rPr>
                <a:t>1</a:t>
              </a:r>
              <a:endParaRPr kumimoji="1" lang="zh-CN" altLang="en-US" sz="3600" b="1" dirty="0">
                <a:solidFill>
                  <a:srgbClr val="427AAD"/>
                </a:solidFill>
                <a:latin typeface="Times New Roman" pitchFamily="18" charset="0"/>
                <a:ea typeface="Microsoft YaHei" charset="0"/>
                <a:cs typeface="Times New Roman" pitchFamily="18" charset="0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469190" y="2027564"/>
            <a:ext cx="2979951" cy="688233"/>
            <a:chOff x="5148145" y="2137425"/>
            <a:chExt cx="2979951" cy="688233"/>
          </a:xfrm>
        </p:grpSpPr>
        <p:sp>
          <p:nvSpPr>
            <p:cNvPr id="11" name="矩形 10"/>
            <p:cNvSpPr/>
            <p:nvPr/>
          </p:nvSpPr>
          <p:spPr>
            <a:xfrm>
              <a:off x="5857923" y="2137425"/>
              <a:ext cx="2270173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zh-CN" altLang="en-US" sz="3600" b="1" dirty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  <a:sym typeface="+mn-lt"/>
                </a:rPr>
                <a:t>培训内容</a:t>
              </a:r>
              <a:r>
                <a:rPr kumimoji="1" lang="en-US" altLang="zh-CN" sz="3600" b="1" dirty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  <a:sym typeface="+mn-lt"/>
                </a:rPr>
                <a:t> </a:t>
              </a:r>
              <a:endParaRPr kumimoji="1" lang="en-US" altLang="zh-CN" sz="36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  <a:sym typeface="+mn-lt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5148145" y="2179327"/>
              <a:ext cx="8797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1" lang="en-US" altLang="zh-CN" sz="3600" b="1" dirty="0" smtClean="0">
                  <a:solidFill>
                    <a:srgbClr val="427AAD"/>
                  </a:solidFill>
                  <a:latin typeface="Times New Roman" pitchFamily="18" charset="0"/>
                  <a:ea typeface="Microsoft YaHei" charset="0"/>
                  <a:cs typeface="Times New Roman" pitchFamily="18" charset="0"/>
                </a:rPr>
                <a:t>2</a:t>
              </a:r>
              <a:endParaRPr kumimoji="1" lang="zh-CN" altLang="en-US" sz="3600" b="1" dirty="0">
                <a:solidFill>
                  <a:srgbClr val="427AAD"/>
                </a:solidFill>
                <a:latin typeface="Times New Roman" pitchFamily="18" charset="0"/>
                <a:ea typeface="Microsoft YaHei" charset="0"/>
                <a:cs typeface="Times New Roman" pitchFamily="18" charset="0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3932166" y="3090823"/>
            <a:ext cx="2691801" cy="677822"/>
            <a:chOff x="3971348" y="3422174"/>
            <a:chExt cx="2691801" cy="677822"/>
          </a:xfrm>
        </p:grpSpPr>
        <p:sp>
          <p:nvSpPr>
            <p:cNvPr id="14" name="矩形 13"/>
            <p:cNvSpPr/>
            <p:nvPr/>
          </p:nvSpPr>
          <p:spPr>
            <a:xfrm>
              <a:off x="4625412" y="3422174"/>
              <a:ext cx="2037737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zh-CN" altLang="en-US" sz="36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  <a:sym typeface="+mn-lt"/>
                </a:rPr>
                <a:t>实践项目</a:t>
              </a:r>
              <a:endParaRPr lang="en-US" altLang="zh-CN" sz="36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  <a:sym typeface="+mn-lt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3971348" y="3453665"/>
              <a:ext cx="8797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1" lang="en-US" altLang="zh-CN" sz="3600" b="1" dirty="0" smtClean="0">
                  <a:solidFill>
                    <a:srgbClr val="427AAD"/>
                  </a:solidFill>
                  <a:latin typeface="Times New Roman" pitchFamily="18" charset="0"/>
                  <a:ea typeface="Microsoft YaHei" charset="0"/>
                  <a:cs typeface="Times New Roman" pitchFamily="18" charset="0"/>
                </a:rPr>
                <a:t>3</a:t>
              </a:r>
              <a:endParaRPr kumimoji="1" lang="zh-CN" altLang="en-US" sz="3600" b="1" dirty="0">
                <a:solidFill>
                  <a:srgbClr val="427AAD"/>
                </a:solidFill>
                <a:latin typeface="Times New Roman" pitchFamily="18" charset="0"/>
                <a:ea typeface="Microsoft YaHei" charset="0"/>
                <a:cs typeface="Times New Roman" pitchFamily="18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469190" y="4138733"/>
            <a:ext cx="3210784" cy="688233"/>
            <a:chOff x="5148145" y="4769796"/>
            <a:chExt cx="3210784" cy="688233"/>
          </a:xfrm>
        </p:grpSpPr>
        <p:sp>
          <p:nvSpPr>
            <p:cNvPr id="12" name="矩形 11"/>
            <p:cNvSpPr/>
            <p:nvPr/>
          </p:nvSpPr>
          <p:spPr>
            <a:xfrm>
              <a:off x="5857923" y="4769796"/>
              <a:ext cx="2501006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zh-CN" altLang="en-US" sz="36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  <a:sym typeface="+mn-lt"/>
                </a:rPr>
                <a:t>实践与安全</a:t>
              </a:r>
              <a:endParaRPr kumimoji="1" lang="en-US" altLang="zh-CN" sz="36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  <a:sym typeface="+mn-lt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5148145" y="4811698"/>
              <a:ext cx="8797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1" lang="en-US" altLang="zh-CN" sz="3600" b="1" dirty="0" smtClean="0">
                  <a:solidFill>
                    <a:srgbClr val="427AAD"/>
                  </a:solidFill>
                  <a:latin typeface="Times New Roman" pitchFamily="18" charset="0"/>
                  <a:ea typeface="Microsoft YaHei" charset="0"/>
                  <a:cs typeface="Times New Roman" pitchFamily="18" charset="0"/>
                </a:rPr>
                <a:t>4</a:t>
              </a:r>
              <a:endParaRPr kumimoji="1" lang="zh-CN" altLang="en-US" sz="3600" b="1" dirty="0">
                <a:solidFill>
                  <a:srgbClr val="427AAD"/>
                </a:solidFill>
                <a:latin typeface="Times New Roman" pitchFamily="18" charset="0"/>
                <a:ea typeface="Microsoft YaHei" charset="0"/>
                <a:cs typeface="Times New Roman" pitchFamily="18" charset="0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3932166" y="5211456"/>
            <a:ext cx="3210784" cy="688233"/>
            <a:chOff x="5148145" y="4769796"/>
            <a:chExt cx="3210784" cy="688233"/>
          </a:xfrm>
        </p:grpSpPr>
        <p:sp>
          <p:nvSpPr>
            <p:cNvPr id="19" name="矩形 18"/>
            <p:cNvSpPr/>
            <p:nvPr/>
          </p:nvSpPr>
          <p:spPr>
            <a:xfrm>
              <a:off x="5857923" y="4769796"/>
              <a:ext cx="2501006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zh-CN" altLang="en-US" sz="36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  <a:sym typeface="+mn-lt"/>
                </a:rPr>
                <a:t>收获与感想</a:t>
              </a:r>
              <a:endParaRPr kumimoji="1" lang="en-US" altLang="zh-CN" sz="36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  <a:sym typeface="+mn-lt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5148145" y="4811698"/>
              <a:ext cx="8797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kumimoji="1" lang="en-US" altLang="zh-CN" sz="3600" b="1" dirty="0" smtClean="0">
                  <a:solidFill>
                    <a:srgbClr val="427AAD"/>
                  </a:solidFill>
                  <a:latin typeface="Times New Roman" pitchFamily="18" charset="0"/>
                  <a:ea typeface="Microsoft YaHei" charset="0"/>
                  <a:cs typeface="Times New Roman" pitchFamily="18" charset="0"/>
                </a:rPr>
                <a:t>5</a:t>
              </a:r>
              <a:endParaRPr kumimoji="1" lang="zh-CN" altLang="en-US" sz="3600" b="1" dirty="0">
                <a:solidFill>
                  <a:srgbClr val="427AAD"/>
                </a:solidFill>
                <a:latin typeface="Times New Roman" pitchFamily="18" charset="0"/>
                <a:ea typeface="Microsoft YaHei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1786032" y="2274050"/>
            <a:ext cx="1476684" cy="1476684"/>
            <a:chOff x="1786032" y="2274050"/>
            <a:chExt cx="1476684" cy="1476684"/>
          </a:xfrm>
        </p:grpSpPr>
        <p:sp>
          <p:nvSpPr>
            <p:cNvPr id="6" name="椭圆 5"/>
            <p:cNvSpPr/>
            <p:nvPr/>
          </p:nvSpPr>
          <p:spPr>
            <a:xfrm>
              <a:off x="1786032" y="2274050"/>
              <a:ext cx="1476684" cy="147668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427AA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" name="Freeform 139"/>
            <p:cNvSpPr>
              <a:spLocks noEditPoints="1"/>
            </p:cNvSpPr>
            <p:nvPr/>
          </p:nvSpPr>
          <p:spPr bwMode="auto">
            <a:xfrm>
              <a:off x="2056624" y="2585751"/>
              <a:ext cx="932011" cy="832861"/>
            </a:xfrm>
            <a:custGeom>
              <a:avLst/>
              <a:gdLst>
                <a:gd name="T0" fmla="*/ 126 w 188"/>
                <a:gd name="T1" fmla="*/ 32 h 168"/>
                <a:gd name="T2" fmla="*/ 126 w 188"/>
                <a:gd name="T3" fmla="*/ 0 h 168"/>
                <a:gd name="T4" fmla="*/ 170 w 188"/>
                <a:gd name="T5" fmla="*/ 78 h 168"/>
                <a:gd name="T6" fmla="*/ 166 w 188"/>
                <a:gd name="T7" fmla="*/ 124 h 168"/>
                <a:gd name="T8" fmla="*/ 170 w 188"/>
                <a:gd name="T9" fmla="*/ 130 h 168"/>
                <a:gd name="T10" fmla="*/ 180 w 188"/>
                <a:gd name="T11" fmla="*/ 148 h 168"/>
                <a:gd name="T12" fmla="*/ 188 w 188"/>
                <a:gd name="T13" fmla="*/ 168 h 168"/>
                <a:gd name="T14" fmla="*/ 0 w 188"/>
                <a:gd name="T15" fmla="*/ 148 h 168"/>
                <a:gd name="T16" fmla="*/ 2 w 188"/>
                <a:gd name="T17" fmla="*/ 130 h 168"/>
                <a:gd name="T18" fmla="*/ 16 w 188"/>
                <a:gd name="T19" fmla="*/ 104 h 168"/>
                <a:gd name="T20" fmla="*/ 12 w 188"/>
                <a:gd name="T21" fmla="*/ 102 h 168"/>
                <a:gd name="T22" fmla="*/ 8 w 188"/>
                <a:gd name="T23" fmla="*/ 90 h 168"/>
                <a:gd name="T24" fmla="*/ 12 w 188"/>
                <a:gd name="T25" fmla="*/ 80 h 168"/>
                <a:gd name="T26" fmla="*/ 14 w 188"/>
                <a:gd name="T27" fmla="*/ 78 h 168"/>
                <a:gd name="T28" fmla="*/ 36 w 188"/>
                <a:gd name="T29" fmla="*/ 130 h 168"/>
                <a:gd name="T30" fmla="*/ 66 w 188"/>
                <a:gd name="T31" fmla="*/ 148 h 168"/>
                <a:gd name="T32" fmla="*/ 74 w 188"/>
                <a:gd name="T33" fmla="*/ 84 h 168"/>
                <a:gd name="T34" fmla="*/ 24 w 188"/>
                <a:gd name="T35" fmla="*/ 104 h 168"/>
                <a:gd name="T36" fmla="*/ 24 w 188"/>
                <a:gd name="T37" fmla="*/ 130 h 168"/>
                <a:gd name="T38" fmla="*/ 160 w 188"/>
                <a:gd name="T39" fmla="*/ 84 h 168"/>
                <a:gd name="T40" fmla="*/ 138 w 188"/>
                <a:gd name="T41" fmla="*/ 58 h 168"/>
                <a:gd name="T42" fmla="*/ 110 w 188"/>
                <a:gd name="T43" fmla="*/ 72 h 168"/>
                <a:gd name="T44" fmla="*/ 114 w 188"/>
                <a:gd name="T45" fmla="*/ 78 h 168"/>
                <a:gd name="T46" fmla="*/ 124 w 188"/>
                <a:gd name="T47" fmla="*/ 148 h 168"/>
                <a:gd name="T48" fmla="*/ 146 w 188"/>
                <a:gd name="T49" fmla="*/ 130 h 168"/>
                <a:gd name="T50" fmla="*/ 154 w 188"/>
                <a:gd name="T51" fmla="*/ 124 h 168"/>
                <a:gd name="T52" fmla="*/ 160 w 188"/>
                <a:gd name="T53" fmla="*/ 84 h 168"/>
                <a:gd name="T54" fmla="*/ 106 w 188"/>
                <a:gd name="T55" fmla="*/ 86 h 168"/>
                <a:gd name="T56" fmla="*/ 106 w 188"/>
                <a:gd name="T57" fmla="*/ 98 h 168"/>
                <a:gd name="T58" fmla="*/ 106 w 188"/>
                <a:gd name="T59" fmla="*/ 86 h 168"/>
                <a:gd name="T60" fmla="*/ 90 w 188"/>
                <a:gd name="T61" fmla="*/ 124 h 168"/>
                <a:gd name="T62" fmla="*/ 108 w 188"/>
                <a:gd name="T63" fmla="*/ 110 h 168"/>
                <a:gd name="T64" fmla="*/ 112 w 188"/>
                <a:gd name="T65" fmla="*/ 134 h 168"/>
                <a:gd name="T66" fmla="*/ 76 w 188"/>
                <a:gd name="T67" fmla="*/ 144 h 168"/>
                <a:gd name="T68" fmla="*/ 112 w 188"/>
                <a:gd name="T69" fmla="*/ 134 h 168"/>
                <a:gd name="T70" fmla="*/ 80 w 188"/>
                <a:gd name="T71" fmla="*/ 120 h 168"/>
                <a:gd name="T72" fmla="*/ 80 w 188"/>
                <a:gd name="T73" fmla="*/ 108 h 168"/>
                <a:gd name="T74" fmla="*/ 80 w 188"/>
                <a:gd name="T75" fmla="*/ 120 h 168"/>
                <a:gd name="T76" fmla="*/ 96 w 188"/>
                <a:gd name="T77" fmla="*/ 82 h 168"/>
                <a:gd name="T78" fmla="*/ 82 w 188"/>
                <a:gd name="T79" fmla="*/ 94 h 168"/>
                <a:gd name="T80" fmla="*/ 92 w 188"/>
                <a:gd name="T81" fmla="*/ 58 h 168"/>
                <a:gd name="T82" fmla="*/ 88 w 188"/>
                <a:gd name="T83" fmla="*/ 60 h 168"/>
                <a:gd name="T84" fmla="*/ 86 w 188"/>
                <a:gd name="T85" fmla="*/ 64 h 168"/>
                <a:gd name="T86" fmla="*/ 92 w 188"/>
                <a:gd name="T87" fmla="*/ 70 h 168"/>
                <a:gd name="T88" fmla="*/ 94 w 188"/>
                <a:gd name="T89" fmla="*/ 68 h 168"/>
                <a:gd name="T90" fmla="*/ 96 w 188"/>
                <a:gd name="T91" fmla="*/ 64 h 168"/>
                <a:gd name="T92" fmla="*/ 92 w 188"/>
                <a:gd name="T93" fmla="*/ 58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88" h="168">
                  <a:moveTo>
                    <a:pt x="14" y="78"/>
                  </a:moveTo>
                  <a:lnTo>
                    <a:pt x="126" y="32"/>
                  </a:lnTo>
                  <a:lnTo>
                    <a:pt x="116" y="16"/>
                  </a:lnTo>
                  <a:lnTo>
                    <a:pt x="126" y="0"/>
                  </a:lnTo>
                  <a:lnTo>
                    <a:pt x="158" y="10"/>
                  </a:lnTo>
                  <a:lnTo>
                    <a:pt x="170" y="78"/>
                  </a:lnTo>
                  <a:lnTo>
                    <a:pt x="166" y="80"/>
                  </a:lnTo>
                  <a:lnTo>
                    <a:pt x="166" y="124"/>
                  </a:lnTo>
                  <a:lnTo>
                    <a:pt x="170" y="124"/>
                  </a:lnTo>
                  <a:lnTo>
                    <a:pt x="170" y="130"/>
                  </a:lnTo>
                  <a:lnTo>
                    <a:pt x="180" y="130"/>
                  </a:lnTo>
                  <a:lnTo>
                    <a:pt x="180" y="148"/>
                  </a:lnTo>
                  <a:lnTo>
                    <a:pt x="188" y="148"/>
                  </a:lnTo>
                  <a:lnTo>
                    <a:pt x="188" y="168"/>
                  </a:lnTo>
                  <a:lnTo>
                    <a:pt x="0" y="168"/>
                  </a:lnTo>
                  <a:lnTo>
                    <a:pt x="0" y="148"/>
                  </a:lnTo>
                  <a:lnTo>
                    <a:pt x="2" y="148"/>
                  </a:lnTo>
                  <a:lnTo>
                    <a:pt x="2" y="130"/>
                  </a:lnTo>
                  <a:lnTo>
                    <a:pt x="16" y="130"/>
                  </a:lnTo>
                  <a:lnTo>
                    <a:pt x="16" y="104"/>
                  </a:lnTo>
                  <a:lnTo>
                    <a:pt x="16" y="104"/>
                  </a:lnTo>
                  <a:lnTo>
                    <a:pt x="12" y="102"/>
                  </a:lnTo>
                  <a:lnTo>
                    <a:pt x="10" y="98"/>
                  </a:lnTo>
                  <a:lnTo>
                    <a:pt x="8" y="90"/>
                  </a:lnTo>
                  <a:lnTo>
                    <a:pt x="10" y="82"/>
                  </a:lnTo>
                  <a:lnTo>
                    <a:pt x="12" y="80"/>
                  </a:lnTo>
                  <a:lnTo>
                    <a:pt x="14" y="78"/>
                  </a:lnTo>
                  <a:lnTo>
                    <a:pt x="14" y="78"/>
                  </a:lnTo>
                  <a:close/>
                  <a:moveTo>
                    <a:pt x="24" y="130"/>
                  </a:moveTo>
                  <a:lnTo>
                    <a:pt x="36" y="130"/>
                  </a:lnTo>
                  <a:lnTo>
                    <a:pt x="36" y="148"/>
                  </a:lnTo>
                  <a:lnTo>
                    <a:pt x="66" y="148"/>
                  </a:lnTo>
                  <a:lnTo>
                    <a:pt x="66" y="148"/>
                  </a:lnTo>
                  <a:lnTo>
                    <a:pt x="74" y="84"/>
                  </a:lnTo>
                  <a:lnTo>
                    <a:pt x="24" y="104"/>
                  </a:lnTo>
                  <a:lnTo>
                    <a:pt x="24" y="104"/>
                  </a:lnTo>
                  <a:lnTo>
                    <a:pt x="24" y="104"/>
                  </a:lnTo>
                  <a:lnTo>
                    <a:pt x="24" y="130"/>
                  </a:lnTo>
                  <a:lnTo>
                    <a:pt x="24" y="130"/>
                  </a:lnTo>
                  <a:close/>
                  <a:moveTo>
                    <a:pt x="160" y="84"/>
                  </a:moveTo>
                  <a:lnTo>
                    <a:pt x="154" y="86"/>
                  </a:lnTo>
                  <a:lnTo>
                    <a:pt x="138" y="58"/>
                  </a:lnTo>
                  <a:lnTo>
                    <a:pt x="100" y="72"/>
                  </a:lnTo>
                  <a:lnTo>
                    <a:pt x="110" y="72"/>
                  </a:lnTo>
                  <a:lnTo>
                    <a:pt x="114" y="72"/>
                  </a:lnTo>
                  <a:lnTo>
                    <a:pt x="114" y="78"/>
                  </a:lnTo>
                  <a:lnTo>
                    <a:pt x="124" y="148"/>
                  </a:lnTo>
                  <a:lnTo>
                    <a:pt x="124" y="148"/>
                  </a:lnTo>
                  <a:lnTo>
                    <a:pt x="146" y="148"/>
                  </a:lnTo>
                  <a:lnTo>
                    <a:pt x="146" y="130"/>
                  </a:lnTo>
                  <a:lnTo>
                    <a:pt x="154" y="130"/>
                  </a:lnTo>
                  <a:lnTo>
                    <a:pt x="154" y="124"/>
                  </a:lnTo>
                  <a:lnTo>
                    <a:pt x="160" y="124"/>
                  </a:lnTo>
                  <a:lnTo>
                    <a:pt x="160" y="84"/>
                  </a:lnTo>
                  <a:lnTo>
                    <a:pt x="160" y="84"/>
                  </a:lnTo>
                  <a:close/>
                  <a:moveTo>
                    <a:pt x="106" y="86"/>
                  </a:moveTo>
                  <a:lnTo>
                    <a:pt x="94" y="98"/>
                  </a:lnTo>
                  <a:lnTo>
                    <a:pt x="106" y="98"/>
                  </a:lnTo>
                  <a:lnTo>
                    <a:pt x="106" y="86"/>
                  </a:lnTo>
                  <a:lnTo>
                    <a:pt x="106" y="86"/>
                  </a:lnTo>
                  <a:close/>
                  <a:moveTo>
                    <a:pt x="108" y="110"/>
                  </a:moveTo>
                  <a:lnTo>
                    <a:pt x="90" y="124"/>
                  </a:lnTo>
                  <a:lnTo>
                    <a:pt x="110" y="124"/>
                  </a:lnTo>
                  <a:lnTo>
                    <a:pt x="108" y="110"/>
                  </a:lnTo>
                  <a:lnTo>
                    <a:pt x="108" y="110"/>
                  </a:lnTo>
                  <a:close/>
                  <a:moveTo>
                    <a:pt x="112" y="134"/>
                  </a:moveTo>
                  <a:lnTo>
                    <a:pt x="78" y="134"/>
                  </a:lnTo>
                  <a:lnTo>
                    <a:pt x="76" y="144"/>
                  </a:lnTo>
                  <a:lnTo>
                    <a:pt x="114" y="144"/>
                  </a:lnTo>
                  <a:lnTo>
                    <a:pt x="112" y="134"/>
                  </a:lnTo>
                  <a:lnTo>
                    <a:pt x="112" y="134"/>
                  </a:lnTo>
                  <a:close/>
                  <a:moveTo>
                    <a:pt x="80" y="120"/>
                  </a:moveTo>
                  <a:lnTo>
                    <a:pt x="96" y="108"/>
                  </a:lnTo>
                  <a:lnTo>
                    <a:pt x="80" y="108"/>
                  </a:lnTo>
                  <a:lnTo>
                    <a:pt x="80" y="120"/>
                  </a:lnTo>
                  <a:lnTo>
                    <a:pt x="80" y="120"/>
                  </a:lnTo>
                  <a:close/>
                  <a:moveTo>
                    <a:pt x="82" y="94"/>
                  </a:moveTo>
                  <a:lnTo>
                    <a:pt x="96" y="82"/>
                  </a:lnTo>
                  <a:lnTo>
                    <a:pt x="84" y="82"/>
                  </a:lnTo>
                  <a:lnTo>
                    <a:pt x="82" y="94"/>
                  </a:lnTo>
                  <a:lnTo>
                    <a:pt x="82" y="94"/>
                  </a:lnTo>
                  <a:close/>
                  <a:moveTo>
                    <a:pt x="92" y="58"/>
                  </a:moveTo>
                  <a:lnTo>
                    <a:pt x="92" y="58"/>
                  </a:lnTo>
                  <a:lnTo>
                    <a:pt x="88" y="60"/>
                  </a:lnTo>
                  <a:lnTo>
                    <a:pt x="86" y="64"/>
                  </a:lnTo>
                  <a:lnTo>
                    <a:pt x="86" y="64"/>
                  </a:lnTo>
                  <a:lnTo>
                    <a:pt x="88" y="68"/>
                  </a:lnTo>
                  <a:lnTo>
                    <a:pt x="92" y="70"/>
                  </a:lnTo>
                  <a:lnTo>
                    <a:pt x="92" y="70"/>
                  </a:lnTo>
                  <a:lnTo>
                    <a:pt x="94" y="68"/>
                  </a:lnTo>
                  <a:lnTo>
                    <a:pt x="96" y="64"/>
                  </a:lnTo>
                  <a:lnTo>
                    <a:pt x="96" y="64"/>
                  </a:lnTo>
                  <a:lnTo>
                    <a:pt x="94" y="60"/>
                  </a:lnTo>
                  <a:lnTo>
                    <a:pt x="92" y="58"/>
                  </a:lnTo>
                  <a:lnTo>
                    <a:pt x="92" y="58"/>
                  </a:lnTo>
                  <a:close/>
                </a:path>
              </a:pathLst>
            </a:custGeom>
            <a:solidFill>
              <a:srgbClr val="427AA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" name="矩形 4"/>
          <p:cNvSpPr/>
          <p:nvPr/>
        </p:nvSpPr>
        <p:spPr>
          <a:xfrm>
            <a:off x="3507911" y="2956947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CN" altLang="en-US" sz="5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基地简介</a:t>
            </a:r>
            <a:endParaRPr kumimoji="1" lang="zh-CN" altLang="en-US" sz="54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787309" y="2103714"/>
            <a:ext cx="2393604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>
              <a:defRPr kumimoji="1" sz="5400" b="1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defRPr>
            </a:lvl1pPr>
          </a:lstStyle>
          <a:p>
            <a:r>
              <a:rPr lang="en-US" altLang="zh-CN" sz="4400" dirty="0">
                <a:solidFill>
                  <a:srgbClr val="427AAD"/>
                </a:solidFill>
              </a:rPr>
              <a:t>Part One</a:t>
            </a:r>
            <a:endParaRPr lang="zh-CN" altLang="en-US" sz="4400" dirty="0">
              <a:solidFill>
                <a:srgbClr val="427AAD"/>
              </a:solidFill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440175" y="2956947"/>
            <a:ext cx="3443225" cy="0"/>
          </a:xfrm>
          <a:prstGeom prst="line">
            <a:avLst/>
          </a:prstGeom>
          <a:ln w="38100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161025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One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基地简介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74052" y="2044156"/>
            <a:ext cx="42696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中石化上海工程有限公司</a:t>
            </a:r>
            <a:endParaRPr lang="zh-CN" altLang="en-US" sz="28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974052" y="3238227"/>
            <a:ext cx="4037563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6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英文</a:t>
            </a:r>
            <a:r>
              <a:rPr lang="zh-CN" altLang="en-US" sz="1600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简称</a:t>
            </a:r>
            <a:r>
              <a:rPr lang="en-US" altLang="zh-CN" sz="16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SSEC</a:t>
            </a:r>
            <a:r>
              <a:rPr lang="zh-CN" altLang="en-US" sz="16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。创建</a:t>
            </a:r>
            <a:r>
              <a:rPr lang="zh-CN" altLang="en-US" sz="1600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于</a:t>
            </a:r>
            <a:r>
              <a:rPr lang="en-US" altLang="zh-CN" sz="1600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1953</a:t>
            </a:r>
            <a:r>
              <a:rPr lang="zh-CN" altLang="en-US" sz="1600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年，曾用名“上海医药设计院”、“中国石化集团上海医药工业设计院”等，是国内最早从事石油化工、医药、化工工程设计和总承包的大型综合性工程公司之一</a:t>
            </a:r>
            <a:r>
              <a:rPr lang="zh-CN" altLang="en-US" sz="16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。</a:t>
            </a:r>
            <a:endParaRPr lang="en-US" altLang="zh-CN" sz="1600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1134409" y="2860468"/>
            <a:ext cx="956733" cy="84667"/>
          </a:xfrm>
          <a:prstGeom prst="roundRect">
            <a:avLst>
              <a:gd name="adj" fmla="val 44166"/>
            </a:avLst>
          </a:prstGeom>
          <a:solidFill>
            <a:srgbClr val="427AAD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accent1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270" y="1324852"/>
            <a:ext cx="5188146" cy="5102794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1323444" y="156615"/>
            <a:ext cx="161025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One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基地简介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932692" y="1136447"/>
            <a:ext cx="7006429" cy="4388239"/>
            <a:chOff x="280196" y="1365047"/>
            <a:chExt cx="7006429" cy="4388239"/>
          </a:xfrm>
        </p:grpSpPr>
        <p:grpSp>
          <p:nvGrpSpPr>
            <p:cNvPr id="4" name="组合 3"/>
            <p:cNvGrpSpPr/>
            <p:nvPr/>
          </p:nvGrpSpPr>
          <p:grpSpPr>
            <a:xfrm>
              <a:off x="718506" y="1603541"/>
              <a:ext cx="6568119" cy="4149745"/>
              <a:chOff x="362309" y="741872"/>
              <a:chExt cx="6568119" cy="4149745"/>
            </a:xfrm>
          </p:grpSpPr>
          <p:cxnSp>
            <p:nvCxnSpPr>
              <p:cNvPr id="6" name="直接连接符 5"/>
              <p:cNvCxnSpPr/>
              <p:nvPr/>
            </p:nvCxnSpPr>
            <p:spPr>
              <a:xfrm>
                <a:off x="362309" y="3709358"/>
                <a:ext cx="6568119" cy="0"/>
              </a:xfrm>
              <a:prstGeom prst="line">
                <a:avLst/>
              </a:prstGeom>
              <a:ln w="22225">
                <a:solidFill>
                  <a:srgbClr val="427AA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直接连接符 6"/>
              <p:cNvCxnSpPr/>
              <p:nvPr/>
            </p:nvCxnSpPr>
            <p:spPr>
              <a:xfrm>
                <a:off x="3513832" y="741872"/>
                <a:ext cx="0" cy="4149745"/>
              </a:xfrm>
              <a:prstGeom prst="line">
                <a:avLst/>
              </a:prstGeom>
              <a:ln w="22225">
                <a:solidFill>
                  <a:srgbClr val="427AA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" name="文本框 21"/>
            <p:cNvSpPr txBox="1"/>
            <p:nvPr/>
          </p:nvSpPr>
          <p:spPr>
            <a:xfrm>
              <a:off x="4215434" y="4737623"/>
              <a:ext cx="298106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2015</a:t>
              </a:r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年被评为“全国示范性工程专业学位研究生联合</a:t>
              </a:r>
              <a:r>
                <a:rPr lang="zh-CN" altLang="en-US" sz="2000" b="1" dirty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培养基</a:t>
              </a:r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地”</a:t>
              </a:r>
              <a:endPara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</p:txBody>
        </p:sp>
        <p:sp>
          <p:nvSpPr>
            <p:cNvPr id="9" name="文本框 23"/>
            <p:cNvSpPr txBox="1"/>
            <p:nvPr/>
          </p:nvSpPr>
          <p:spPr>
            <a:xfrm>
              <a:off x="4186602" y="1810012"/>
              <a:ext cx="3009891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完善的实践教学制度和</a:t>
              </a:r>
              <a:endParaRPr lang="en-US" altLang="zh-CN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信息管理系统；</a:t>
              </a:r>
              <a:endParaRPr lang="en-US" altLang="zh-CN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endParaRPr lang="en-US" altLang="zh-CN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经验丰富的企业导师；</a:t>
              </a:r>
              <a:endParaRPr lang="en-US" altLang="zh-CN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endParaRPr lang="en-US" altLang="zh-CN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专业的实践教材；</a:t>
              </a:r>
              <a:endParaRPr lang="en-US" altLang="zh-CN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endParaRPr lang="en-US" altLang="zh-CN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系统的企业培训。</a:t>
              </a:r>
              <a:endParaRPr lang="en-US" altLang="zh-CN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0479" y="1365047"/>
              <a:ext cx="2572978" cy="1252476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5591" y="3390804"/>
              <a:ext cx="1056799" cy="1056799"/>
            </a:xfrm>
            <a:prstGeom prst="rect">
              <a:avLst/>
            </a:prstGeom>
          </p:spPr>
        </p:pic>
        <p:sp>
          <p:nvSpPr>
            <p:cNvPr id="21" name="文本框 21"/>
            <p:cNvSpPr txBox="1"/>
            <p:nvPr/>
          </p:nvSpPr>
          <p:spPr>
            <a:xfrm>
              <a:off x="280196" y="4817875"/>
              <a:ext cx="388759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华理全日制工程硕士</a:t>
              </a:r>
              <a:endParaRPr lang="en-US" altLang="zh-CN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  <a:p>
              <a:pPr algn="ctr"/>
              <a:r>
                <a:rPr lang="zh-CN" altLang="en-US" sz="20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rPr>
                <a:t>首批实践教学基地</a:t>
              </a:r>
              <a:endPara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  <a:cs typeface="Times New Roman" pitchFamily="18" charset="0"/>
              </a:endParaRPr>
            </a:p>
          </p:txBody>
        </p:sp>
        <p:sp>
          <p:nvSpPr>
            <p:cNvPr id="22" name="Freeform 215"/>
            <p:cNvSpPr>
              <a:spLocks noEditPoints="1"/>
            </p:cNvSpPr>
            <p:nvPr/>
          </p:nvSpPr>
          <p:spPr bwMode="auto">
            <a:xfrm>
              <a:off x="1658834" y="2609479"/>
              <a:ext cx="1130311" cy="614730"/>
            </a:xfrm>
            <a:custGeom>
              <a:avLst/>
              <a:gdLst>
                <a:gd name="T0" fmla="*/ 64 w 228"/>
                <a:gd name="T1" fmla="*/ 26 h 124"/>
                <a:gd name="T2" fmla="*/ 62 w 228"/>
                <a:gd name="T3" fmla="*/ 34 h 124"/>
                <a:gd name="T4" fmla="*/ 54 w 228"/>
                <a:gd name="T5" fmla="*/ 90 h 124"/>
                <a:gd name="T6" fmla="*/ 60 w 228"/>
                <a:gd name="T7" fmla="*/ 88 h 124"/>
                <a:gd name="T8" fmla="*/ 64 w 228"/>
                <a:gd name="T9" fmla="*/ 92 h 124"/>
                <a:gd name="T10" fmla="*/ 64 w 228"/>
                <a:gd name="T11" fmla="*/ 98 h 124"/>
                <a:gd name="T12" fmla="*/ 62 w 228"/>
                <a:gd name="T13" fmla="*/ 104 h 124"/>
                <a:gd name="T14" fmla="*/ 56 w 228"/>
                <a:gd name="T15" fmla="*/ 100 h 124"/>
                <a:gd name="T16" fmla="*/ 38 w 228"/>
                <a:gd name="T17" fmla="*/ 104 h 124"/>
                <a:gd name="T18" fmla="*/ 30 w 228"/>
                <a:gd name="T19" fmla="*/ 0 h 124"/>
                <a:gd name="T20" fmla="*/ 152 w 228"/>
                <a:gd name="T21" fmla="*/ 32 h 124"/>
                <a:gd name="T22" fmla="*/ 84 w 228"/>
                <a:gd name="T23" fmla="*/ 42 h 124"/>
                <a:gd name="T24" fmla="*/ 86 w 228"/>
                <a:gd name="T25" fmla="*/ 48 h 124"/>
                <a:gd name="T26" fmla="*/ 92 w 228"/>
                <a:gd name="T27" fmla="*/ 48 h 124"/>
                <a:gd name="T28" fmla="*/ 124 w 228"/>
                <a:gd name="T29" fmla="*/ 40 h 124"/>
                <a:gd name="T30" fmla="*/ 168 w 228"/>
                <a:gd name="T31" fmla="*/ 66 h 124"/>
                <a:gd name="T32" fmla="*/ 168 w 228"/>
                <a:gd name="T33" fmla="*/ 70 h 124"/>
                <a:gd name="T34" fmla="*/ 164 w 228"/>
                <a:gd name="T35" fmla="*/ 80 h 124"/>
                <a:gd name="T36" fmla="*/ 156 w 228"/>
                <a:gd name="T37" fmla="*/ 84 h 124"/>
                <a:gd name="T38" fmla="*/ 154 w 228"/>
                <a:gd name="T39" fmla="*/ 86 h 124"/>
                <a:gd name="T40" fmla="*/ 150 w 228"/>
                <a:gd name="T41" fmla="*/ 92 h 124"/>
                <a:gd name="T42" fmla="*/ 144 w 228"/>
                <a:gd name="T43" fmla="*/ 96 h 124"/>
                <a:gd name="T44" fmla="*/ 140 w 228"/>
                <a:gd name="T45" fmla="*/ 104 h 124"/>
                <a:gd name="T46" fmla="*/ 130 w 228"/>
                <a:gd name="T47" fmla="*/ 108 h 124"/>
                <a:gd name="T48" fmla="*/ 126 w 228"/>
                <a:gd name="T49" fmla="*/ 116 h 124"/>
                <a:gd name="T50" fmla="*/ 108 w 228"/>
                <a:gd name="T51" fmla="*/ 104 h 124"/>
                <a:gd name="T52" fmla="*/ 102 w 228"/>
                <a:gd name="T53" fmla="*/ 100 h 124"/>
                <a:gd name="T54" fmla="*/ 98 w 228"/>
                <a:gd name="T55" fmla="*/ 104 h 124"/>
                <a:gd name="T56" fmla="*/ 92 w 228"/>
                <a:gd name="T57" fmla="*/ 102 h 124"/>
                <a:gd name="T58" fmla="*/ 92 w 228"/>
                <a:gd name="T59" fmla="*/ 92 h 124"/>
                <a:gd name="T60" fmla="*/ 80 w 228"/>
                <a:gd name="T61" fmla="*/ 88 h 124"/>
                <a:gd name="T62" fmla="*/ 80 w 228"/>
                <a:gd name="T63" fmla="*/ 112 h 124"/>
                <a:gd name="T64" fmla="*/ 86 w 228"/>
                <a:gd name="T65" fmla="*/ 116 h 124"/>
                <a:gd name="T66" fmla="*/ 92 w 228"/>
                <a:gd name="T67" fmla="*/ 110 h 124"/>
                <a:gd name="T68" fmla="*/ 98 w 228"/>
                <a:gd name="T69" fmla="*/ 116 h 124"/>
                <a:gd name="T70" fmla="*/ 102 w 228"/>
                <a:gd name="T71" fmla="*/ 120 h 124"/>
                <a:gd name="T72" fmla="*/ 106 w 228"/>
                <a:gd name="T73" fmla="*/ 116 h 124"/>
                <a:gd name="T74" fmla="*/ 126 w 228"/>
                <a:gd name="T75" fmla="*/ 124 h 124"/>
                <a:gd name="T76" fmla="*/ 132 w 228"/>
                <a:gd name="T77" fmla="*/ 120 h 124"/>
                <a:gd name="T78" fmla="*/ 138 w 228"/>
                <a:gd name="T79" fmla="*/ 112 h 124"/>
                <a:gd name="T80" fmla="*/ 140 w 228"/>
                <a:gd name="T81" fmla="*/ 112 h 124"/>
                <a:gd name="T82" fmla="*/ 148 w 228"/>
                <a:gd name="T83" fmla="*/ 106 h 124"/>
                <a:gd name="T84" fmla="*/ 150 w 228"/>
                <a:gd name="T85" fmla="*/ 100 h 124"/>
                <a:gd name="T86" fmla="*/ 160 w 228"/>
                <a:gd name="T87" fmla="*/ 94 h 124"/>
                <a:gd name="T88" fmla="*/ 228 w 228"/>
                <a:gd name="T89" fmla="*/ 86 h 124"/>
                <a:gd name="T90" fmla="*/ 168 w 228"/>
                <a:gd name="T91" fmla="*/ 10 h 124"/>
                <a:gd name="T92" fmla="*/ 68 w 228"/>
                <a:gd name="T93" fmla="*/ 96 h 124"/>
                <a:gd name="T94" fmla="*/ 68 w 228"/>
                <a:gd name="T95" fmla="*/ 106 h 124"/>
                <a:gd name="T96" fmla="*/ 74 w 228"/>
                <a:gd name="T97" fmla="*/ 110 h 124"/>
                <a:gd name="T98" fmla="*/ 78 w 228"/>
                <a:gd name="T99" fmla="*/ 92 h 124"/>
                <a:gd name="T100" fmla="*/ 68 w 228"/>
                <a:gd name="T101" fmla="*/ 8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28" h="124">
                  <a:moveTo>
                    <a:pt x="30" y="0"/>
                  </a:moveTo>
                  <a:lnTo>
                    <a:pt x="68" y="12"/>
                  </a:lnTo>
                  <a:lnTo>
                    <a:pt x="64" y="26"/>
                  </a:lnTo>
                  <a:lnTo>
                    <a:pt x="90" y="28"/>
                  </a:lnTo>
                  <a:lnTo>
                    <a:pt x="84" y="34"/>
                  </a:lnTo>
                  <a:lnTo>
                    <a:pt x="62" y="34"/>
                  </a:lnTo>
                  <a:lnTo>
                    <a:pt x="46" y="84"/>
                  </a:lnTo>
                  <a:lnTo>
                    <a:pt x="54" y="90"/>
                  </a:lnTo>
                  <a:lnTo>
                    <a:pt x="54" y="90"/>
                  </a:lnTo>
                  <a:lnTo>
                    <a:pt x="56" y="88"/>
                  </a:lnTo>
                  <a:lnTo>
                    <a:pt x="56" y="88"/>
                  </a:lnTo>
                  <a:lnTo>
                    <a:pt x="60" y="88"/>
                  </a:lnTo>
                  <a:lnTo>
                    <a:pt x="62" y="90"/>
                  </a:lnTo>
                  <a:lnTo>
                    <a:pt x="64" y="92"/>
                  </a:lnTo>
                  <a:lnTo>
                    <a:pt x="64" y="92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64" y="98"/>
                  </a:lnTo>
                  <a:lnTo>
                    <a:pt x="64" y="98"/>
                  </a:lnTo>
                  <a:lnTo>
                    <a:pt x="62" y="104"/>
                  </a:lnTo>
                  <a:lnTo>
                    <a:pt x="62" y="104"/>
                  </a:lnTo>
                  <a:lnTo>
                    <a:pt x="60" y="102"/>
                  </a:lnTo>
                  <a:lnTo>
                    <a:pt x="56" y="100"/>
                  </a:lnTo>
                  <a:lnTo>
                    <a:pt x="56" y="100"/>
                  </a:lnTo>
                  <a:lnTo>
                    <a:pt x="54" y="98"/>
                  </a:lnTo>
                  <a:lnTo>
                    <a:pt x="42" y="92"/>
                  </a:lnTo>
                  <a:lnTo>
                    <a:pt x="38" y="104"/>
                  </a:lnTo>
                  <a:lnTo>
                    <a:pt x="0" y="92"/>
                  </a:lnTo>
                  <a:lnTo>
                    <a:pt x="30" y="0"/>
                  </a:lnTo>
                  <a:lnTo>
                    <a:pt x="30" y="0"/>
                  </a:lnTo>
                  <a:close/>
                  <a:moveTo>
                    <a:pt x="168" y="10"/>
                  </a:moveTo>
                  <a:lnTo>
                    <a:pt x="172" y="26"/>
                  </a:lnTo>
                  <a:lnTo>
                    <a:pt x="152" y="32"/>
                  </a:lnTo>
                  <a:lnTo>
                    <a:pt x="130" y="22"/>
                  </a:lnTo>
                  <a:lnTo>
                    <a:pt x="102" y="24"/>
                  </a:lnTo>
                  <a:lnTo>
                    <a:pt x="84" y="42"/>
                  </a:lnTo>
                  <a:lnTo>
                    <a:pt x="84" y="42"/>
                  </a:lnTo>
                  <a:lnTo>
                    <a:pt x="84" y="46"/>
                  </a:lnTo>
                  <a:lnTo>
                    <a:pt x="86" y="48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2" y="48"/>
                  </a:lnTo>
                  <a:lnTo>
                    <a:pt x="98" y="44"/>
                  </a:lnTo>
                  <a:lnTo>
                    <a:pt x="102" y="40"/>
                  </a:lnTo>
                  <a:lnTo>
                    <a:pt x="124" y="40"/>
                  </a:lnTo>
                  <a:lnTo>
                    <a:pt x="168" y="66"/>
                  </a:lnTo>
                  <a:lnTo>
                    <a:pt x="168" y="66"/>
                  </a:lnTo>
                  <a:lnTo>
                    <a:pt x="168" y="66"/>
                  </a:lnTo>
                  <a:lnTo>
                    <a:pt x="168" y="66"/>
                  </a:lnTo>
                  <a:lnTo>
                    <a:pt x="168" y="66"/>
                  </a:lnTo>
                  <a:lnTo>
                    <a:pt x="168" y="70"/>
                  </a:lnTo>
                  <a:lnTo>
                    <a:pt x="168" y="74"/>
                  </a:lnTo>
                  <a:lnTo>
                    <a:pt x="166" y="78"/>
                  </a:lnTo>
                  <a:lnTo>
                    <a:pt x="164" y="80"/>
                  </a:lnTo>
                  <a:lnTo>
                    <a:pt x="130" y="64"/>
                  </a:lnTo>
                  <a:lnTo>
                    <a:pt x="128" y="70"/>
                  </a:lnTo>
                  <a:lnTo>
                    <a:pt x="156" y="84"/>
                  </a:lnTo>
                  <a:lnTo>
                    <a:pt x="156" y="84"/>
                  </a:lnTo>
                  <a:lnTo>
                    <a:pt x="154" y="86"/>
                  </a:lnTo>
                  <a:lnTo>
                    <a:pt x="154" y="86"/>
                  </a:lnTo>
                  <a:lnTo>
                    <a:pt x="154" y="90"/>
                  </a:lnTo>
                  <a:lnTo>
                    <a:pt x="154" y="90"/>
                  </a:lnTo>
                  <a:lnTo>
                    <a:pt x="150" y="92"/>
                  </a:lnTo>
                  <a:lnTo>
                    <a:pt x="118" y="76"/>
                  </a:lnTo>
                  <a:lnTo>
                    <a:pt x="114" y="82"/>
                  </a:lnTo>
                  <a:lnTo>
                    <a:pt x="144" y="96"/>
                  </a:lnTo>
                  <a:lnTo>
                    <a:pt x="144" y="96"/>
                  </a:lnTo>
                  <a:lnTo>
                    <a:pt x="142" y="100"/>
                  </a:lnTo>
                  <a:lnTo>
                    <a:pt x="140" y="104"/>
                  </a:lnTo>
                  <a:lnTo>
                    <a:pt x="108" y="90"/>
                  </a:lnTo>
                  <a:lnTo>
                    <a:pt x="104" y="96"/>
                  </a:lnTo>
                  <a:lnTo>
                    <a:pt x="130" y="108"/>
                  </a:lnTo>
                  <a:lnTo>
                    <a:pt x="130" y="108"/>
                  </a:lnTo>
                  <a:lnTo>
                    <a:pt x="128" y="112"/>
                  </a:lnTo>
                  <a:lnTo>
                    <a:pt x="126" y="116"/>
                  </a:lnTo>
                  <a:lnTo>
                    <a:pt x="108" y="108"/>
                  </a:lnTo>
                  <a:lnTo>
                    <a:pt x="108" y="108"/>
                  </a:lnTo>
                  <a:lnTo>
                    <a:pt x="108" y="104"/>
                  </a:lnTo>
                  <a:lnTo>
                    <a:pt x="108" y="104"/>
                  </a:lnTo>
                  <a:lnTo>
                    <a:pt x="106" y="102"/>
                  </a:lnTo>
                  <a:lnTo>
                    <a:pt x="102" y="100"/>
                  </a:lnTo>
                  <a:lnTo>
                    <a:pt x="98" y="98"/>
                  </a:lnTo>
                  <a:lnTo>
                    <a:pt x="98" y="98"/>
                  </a:lnTo>
                  <a:lnTo>
                    <a:pt x="98" y="104"/>
                  </a:lnTo>
                  <a:lnTo>
                    <a:pt x="94" y="102"/>
                  </a:lnTo>
                  <a:lnTo>
                    <a:pt x="92" y="102"/>
                  </a:lnTo>
                  <a:lnTo>
                    <a:pt x="92" y="102"/>
                  </a:lnTo>
                  <a:lnTo>
                    <a:pt x="94" y="94"/>
                  </a:lnTo>
                  <a:lnTo>
                    <a:pt x="94" y="94"/>
                  </a:lnTo>
                  <a:lnTo>
                    <a:pt x="92" y="92"/>
                  </a:lnTo>
                  <a:lnTo>
                    <a:pt x="88" y="90"/>
                  </a:lnTo>
                  <a:lnTo>
                    <a:pt x="80" y="88"/>
                  </a:lnTo>
                  <a:lnTo>
                    <a:pt x="80" y="88"/>
                  </a:lnTo>
                  <a:lnTo>
                    <a:pt x="80" y="98"/>
                  </a:lnTo>
                  <a:lnTo>
                    <a:pt x="80" y="106"/>
                  </a:lnTo>
                  <a:lnTo>
                    <a:pt x="80" y="112"/>
                  </a:lnTo>
                  <a:lnTo>
                    <a:pt x="80" y="112"/>
                  </a:lnTo>
                  <a:lnTo>
                    <a:pt x="82" y="116"/>
                  </a:lnTo>
                  <a:lnTo>
                    <a:pt x="86" y="116"/>
                  </a:lnTo>
                  <a:lnTo>
                    <a:pt x="90" y="118"/>
                  </a:lnTo>
                  <a:lnTo>
                    <a:pt x="90" y="118"/>
                  </a:lnTo>
                  <a:lnTo>
                    <a:pt x="92" y="110"/>
                  </a:lnTo>
                  <a:lnTo>
                    <a:pt x="96" y="112"/>
                  </a:lnTo>
                  <a:lnTo>
                    <a:pt x="96" y="112"/>
                  </a:lnTo>
                  <a:lnTo>
                    <a:pt x="98" y="116"/>
                  </a:lnTo>
                  <a:lnTo>
                    <a:pt x="98" y="116"/>
                  </a:lnTo>
                  <a:lnTo>
                    <a:pt x="100" y="120"/>
                  </a:lnTo>
                  <a:lnTo>
                    <a:pt x="102" y="120"/>
                  </a:lnTo>
                  <a:lnTo>
                    <a:pt x="104" y="122"/>
                  </a:lnTo>
                  <a:lnTo>
                    <a:pt x="104" y="122"/>
                  </a:lnTo>
                  <a:lnTo>
                    <a:pt x="106" y="116"/>
                  </a:lnTo>
                  <a:lnTo>
                    <a:pt x="124" y="124"/>
                  </a:lnTo>
                  <a:lnTo>
                    <a:pt x="124" y="124"/>
                  </a:lnTo>
                  <a:lnTo>
                    <a:pt x="126" y="124"/>
                  </a:lnTo>
                  <a:lnTo>
                    <a:pt x="126" y="124"/>
                  </a:lnTo>
                  <a:lnTo>
                    <a:pt x="130" y="122"/>
                  </a:lnTo>
                  <a:lnTo>
                    <a:pt x="132" y="120"/>
                  </a:lnTo>
                  <a:lnTo>
                    <a:pt x="136" y="116"/>
                  </a:lnTo>
                  <a:lnTo>
                    <a:pt x="136" y="112"/>
                  </a:lnTo>
                  <a:lnTo>
                    <a:pt x="138" y="112"/>
                  </a:lnTo>
                  <a:lnTo>
                    <a:pt x="138" y="112"/>
                  </a:lnTo>
                  <a:lnTo>
                    <a:pt x="140" y="112"/>
                  </a:lnTo>
                  <a:lnTo>
                    <a:pt x="140" y="112"/>
                  </a:lnTo>
                  <a:lnTo>
                    <a:pt x="144" y="110"/>
                  </a:lnTo>
                  <a:lnTo>
                    <a:pt x="148" y="106"/>
                  </a:lnTo>
                  <a:lnTo>
                    <a:pt x="148" y="106"/>
                  </a:lnTo>
                  <a:lnTo>
                    <a:pt x="150" y="100"/>
                  </a:lnTo>
                  <a:lnTo>
                    <a:pt x="150" y="100"/>
                  </a:lnTo>
                  <a:lnTo>
                    <a:pt x="150" y="100"/>
                  </a:lnTo>
                  <a:lnTo>
                    <a:pt x="156" y="98"/>
                  </a:lnTo>
                  <a:lnTo>
                    <a:pt x="160" y="94"/>
                  </a:lnTo>
                  <a:lnTo>
                    <a:pt x="160" y="94"/>
                  </a:lnTo>
                  <a:lnTo>
                    <a:pt x="190" y="86"/>
                  </a:lnTo>
                  <a:lnTo>
                    <a:pt x="192" y="96"/>
                  </a:lnTo>
                  <a:lnTo>
                    <a:pt x="228" y="86"/>
                  </a:lnTo>
                  <a:lnTo>
                    <a:pt x="204" y="0"/>
                  </a:lnTo>
                  <a:lnTo>
                    <a:pt x="168" y="10"/>
                  </a:lnTo>
                  <a:lnTo>
                    <a:pt x="168" y="10"/>
                  </a:lnTo>
                  <a:close/>
                  <a:moveTo>
                    <a:pt x="68" y="88"/>
                  </a:moveTo>
                  <a:lnTo>
                    <a:pt x="68" y="88"/>
                  </a:lnTo>
                  <a:lnTo>
                    <a:pt x="68" y="96"/>
                  </a:lnTo>
                  <a:lnTo>
                    <a:pt x="66" y="102"/>
                  </a:lnTo>
                  <a:lnTo>
                    <a:pt x="68" y="106"/>
                  </a:lnTo>
                  <a:lnTo>
                    <a:pt x="68" y="106"/>
                  </a:lnTo>
                  <a:lnTo>
                    <a:pt x="72" y="108"/>
                  </a:lnTo>
                  <a:lnTo>
                    <a:pt x="74" y="110"/>
                  </a:lnTo>
                  <a:lnTo>
                    <a:pt x="74" y="110"/>
                  </a:lnTo>
                  <a:lnTo>
                    <a:pt x="76" y="102"/>
                  </a:lnTo>
                  <a:lnTo>
                    <a:pt x="78" y="92"/>
                  </a:lnTo>
                  <a:lnTo>
                    <a:pt x="78" y="92"/>
                  </a:lnTo>
                  <a:lnTo>
                    <a:pt x="76" y="92"/>
                  </a:lnTo>
                  <a:lnTo>
                    <a:pt x="72" y="90"/>
                  </a:lnTo>
                  <a:lnTo>
                    <a:pt x="68" y="88"/>
                  </a:lnTo>
                  <a:lnTo>
                    <a:pt x="68" y="88"/>
                  </a:lnTo>
                  <a:close/>
                </a:path>
              </a:pathLst>
            </a:custGeom>
            <a:solidFill>
              <a:srgbClr val="DB705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1786032" y="2274050"/>
            <a:ext cx="1476684" cy="1476684"/>
            <a:chOff x="1786032" y="2274050"/>
            <a:chExt cx="1476684" cy="1476684"/>
          </a:xfrm>
        </p:grpSpPr>
        <p:sp>
          <p:nvSpPr>
            <p:cNvPr id="3" name="椭圆 2"/>
            <p:cNvSpPr/>
            <p:nvPr/>
          </p:nvSpPr>
          <p:spPr>
            <a:xfrm>
              <a:off x="1786032" y="2274050"/>
              <a:ext cx="1476684" cy="147668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427AA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" name="Freeform 224"/>
            <p:cNvSpPr>
              <a:spLocks noEditPoints="1"/>
            </p:cNvSpPr>
            <p:nvPr/>
          </p:nvSpPr>
          <p:spPr bwMode="auto">
            <a:xfrm>
              <a:off x="2117027" y="2705027"/>
              <a:ext cx="822946" cy="614730"/>
            </a:xfrm>
            <a:custGeom>
              <a:avLst/>
              <a:gdLst>
                <a:gd name="T0" fmla="*/ 110 w 166"/>
                <a:gd name="T1" fmla="*/ 34 h 124"/>
                <a:gd name="T2" fmla="*/ 120 w 166"/>
                <a:gd name="T3" fmla="*/ 48 h 124"/>
                <a:gd name="T4" fmla="*/ 122 w 166"/>
                <a:gd name="T5" fmla="*/ 36 h 124"/>
                <a:gd name="T6" fmla="*/ 126 w 166"/>
                <a:gd name="T7" fmla="*/ 38 h 124"/>
                <a:gd name="T8" fmla="*/ 132 w 166"/>
                <a:gd name="T9" fmla="*/ 34 h 124"/>
                <a:gd name="T10" fmla="*/ 142 w 166"/>
                <a:gd name="T11" fmla="*/ 34 h 124"/>
                <a:gd name="T12" fmla="*/ 148 w 166"/>
                <a:gd name="T13" fmla="*/ 46 h 124"/>
                <a:gd name="T14" fmla="*/ 166 w 166"/>
                <a:gd name="T15" fmla="*/ 72 h 124"/>
                <a:gd name="T16" fmla="*/ 148 w 166"/>
                <a:gd name="T17" fmla="*/ 124 h 124"/>
                <a:gd name="T18" fmla="*/ 92 w 166"/>
                <a:gd name="T19" fmla="*/ 124 h 124"/>
                <a:gd name="T20" fmla="*/ 70 w 166"/>
                <a:gd name="T21" fmla="*/ 72 h 124"/>
                <a:gd name="T22" fmla="*/ 96 w 166"/>
                <a:gd name="T23" fmla="*/ 60 h 124"/>
                <a:gd name="T24" fmla="*/ 104 w 166"/>
                <a:gd name="T25" fmla="*/ 34 h 124"/>
                <a:gd name="T26" fmla="*/ 40 w 166"/>
                <a:gd name="T27" fmla="*/ 64 h 124"/>
                <a:gd name="T28" fmla="*/ 64 w 166"/>
                <a:gd name="T29" fmla="*/ 86 h 124"/>
                <a:gd name="T30" fmla="*/ 56 w 166"/>
                <a:gd name="T31" fmla="*/ 124 h 124"/>
                <a:gd name="T32" fmla="*/ 50 w 166"/>
                <a:gd name="T33" fmla="*/ 98 h 124"/>
                <a:gd name="T34" fmla="*/ 36 w 166"/>
                <a:gd name="T35" fmla="*/ 100 h 124"/>
                <a:gd name="T36" fmla="*/ 22 w 166"/>
                <a:gd name="T37" fmla="*/ 112 h 124"/>
                <a:gd name="T38" fmla="*/ 30 w 166"/>
                <a:gd name="T39" fmla="*/ 124 h 124"/>
                <a:gd name="T40" fmla="*/ 16 w 166"/>
                <a:gd name="T41" fmla="*/ 120 h 124"/>
                <a:gd name="T42" fmla="*/ 14 w 166"/>
                <a:gd name="T43" fmla="*/ 100 h 124"/>
                <a:gd name="T44" fmla="*/ 0 w 166"/>
                <a:gd name="T45" fmla="*/ 92 h 124"/>
                <a:gd name="T46" fmla="*/ 10 w 166"/>
                <a:gd name="T47" fmla="*/ 92 h 124"/>
                <a:gd name="T48" fmla="*/ 32 w 166"/>
                <a:gd name="T49" fmla="*/ 42 h 124"/>
                <a:gd name="T50" fmla="*/ 34 w 166"/>
                <a:gd name="T51" fmla="*/ 74 h 124"/>
                <a:gd name="T52" fmla="*/ 42 w 166"/>
                <a:gd name="T53" fmla="*/ 80 h 124"/>
                <a:gd name="T54" fmla="*/ 26 w 166"/>
                <a:gd name="T55" fmla="*/ 4 h 124"/>
                <a:gd name="T56" fmla="*/ 36 w 166"/>
                <a:gd name="T57" fmla="*/ 20 h 124"/>
                <a:gd name="T58" fmla="*/ 30 w 166"/>
                <a:gd name="T59" fmla="*/ 30 h 124"/>
                <a:gd name="T60" fmla="*/ 20 w 166"/>
                <a:gd name="T61" fmla="*/ 36 h 124"/>
                <a:gd name="T62" fmla="*/ 4 w 166"/>
                <a:gd name="T63" fmla="*/ 26 h 124"/>
                <a:gd name="T64" fmla="*/ 4 w 166"/>
                <a:gd name="T65" fmla="*/ 14 h 124"/>
                <a:gd name="T66" fmla="*/ 20 w 166"/>
                <a:gd name="T67" fmla="*/ 4 h 124"/>
                <a:gd name="T68" fmla="*/ 112 w 166"/>
                <a:gd name="T69" fmla="*/ 24 h 124"/>
                <a:gd name="T70" fmla="*/ 110 w 166"/>
                <a:gd name="T71" fmla="*/ 16 h 124"/>
                <a:gd name="T72" fmla="*/ 110 w 166"/>
                <a:gd name="T73" fmla="*/ 16 h 124"/>
                <a:gd name="T74" fmla="*/ 110 w 166"/>
                <a:gd name="T75" fmla="*/ 8 h 124"/>
                <a:gd name="T76" fmla="*/ 116 w 166"/>
                <a:gd name="T77" fmla="*/ 0 h 124"/>
                <a:gd name="T78" fmla="*/ 132 w 166"/>
                <a:gd name="T79" fmla="*/ 2 h 124"/>
                <a:gd name="T80" fmla="*/ 136 w 166"/>
                <a:gd name="T81" fmla="*/ 16 h 124"/>
                <a:gd name="T82" fmla="*/ 136 w 166"/>
                <a:gd name="T83" fmla="*/ 16 h 124"/>
                <a:gd name="T84" fmla="*/ 136 w 166"/>
                <a:gd name="T85" fmla="*/ 20 h 124"/>
                <a:gd name="T86" fmla="*/ 134 w 166"/>
                <a:gd name="T87" fmla="*/ 24 h 124"/>
                <a:gd name="T88" fmla="*/ 124 w 166"/>
                <a:gd name="T89" fmla="*/ 32 h 124"/>
                <a:gd name="T90" fmla="*/ 122 w 166"/>
                <a:gd name="T91" fmla="*/ 32 h 124"/>
                <a:gd name="T92" fmla="*/ 112 w 166"/>
                <a:gd name="T93" fmla="*/ 24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66" h="124">
                  <a:moveTo>
                    <a:pt x="104" y="34"/>
                  </a:moveTo>
                  <a:lnTo>
                    <a:pt x="104" y="34"/>
                  </a:lnTo>
                  <a:lnTo>
                    <a:pt x="110" y="34"/>
                  </a:lnTo>
                  <a:lnTo>
                    <a:pt x="110" y="34"/>
                  </a:lnTo>
                  <a:lnTo>
                    <a:pt x="114" y="34"/>
                  </a:lnTo>
                  <a:lnTo>
                    <a:pt x="120" y="48"/>
                  </a:lnTo>
                  <a:lnTo>
                    <a:pt x="122" y="38"/>
                  </a:lnTo>
                  <a:lnTo>
                    <a:pt x="122" y="38"/>
                  </a:lnTo>
                  <a:lnTo>
                    <a:pt x="122" y="36"/>
                  </a:lnTo>
                  <a:lnTo>
                    <a:pt x="126" y="36"/>
                  </a:lnTo>
                  <a:lnTo>
                    <a:pt x="126" y="38"/>
                  </a:lnTo>
                  <a:lnTo>
                    <a:pt x="126" y="38"/>
                  </a:lnTo>
                  <a:lnTo>
                    <a:pt x="126" y="48"/>
                  </a:lnTo>
                  <a:lnTo>
                    <a:pt x="132" y="34"/>
                  </a:lnTo>
                  <a:lnTo>
                    <a:pt x="132" y="34"/>
                  </a:lnTo>
                  <a:lnTo>
                    <a:pt x="136" y="34"/>
                  </a:lnTo>
                  <a:lnTo>
                    <a:pt x="136" y="34"/>
                  </a:lnTo>
                  <a:lnTo>
                    <a:pt x="142" y="34"/>
                  </a:lnTo>
                  <a:lnTo>
                    <a:pt x="142" y="34"/>
                  </a:lnTo>
                  <a:lnTo>
                    <a:pt x="144" y="38"/>
                  </a:lnTo>
                  <a:lnTo>
                    <a:pt x="148" y="46"/>
                  </a:lnTo>
                  <a:lnTo>
                    <a:pt x="150" y="60"/>
                  </a:lnTo>
                  <a:lnTo>
                    <a:pt x="166" y="60"/>
                  </a:lnTo>
                  <a:lnTo>
                    <a:pt x="166" y="72"/>
                  </a:lnTo>
                  <a:lnTo>
                    <a:pt x="160" y="72"/>
                  </a:lnTo>
                  <a:lnTo>
                    <a:pt x="160" y="124"/>
                  </a:lnTo>
                  <a:lnTo>
                    <a:pt x="148" y="124"/>
                  </a:lnTo>
                  <a:lnTo>
                    <a:pt x="148" y="72"/>
                  </a:lnTo>
                  <a:lnTo>
                    <a:pt x="92" y="72"/>
                  </a:lnTo>
                  <a:lnTo>
                    <a:pt x="92" y="124"/>
                  </a:lnTo>
                  <a:lnTo>
                    <a:pt x="80" y="124"/>
                  </a:lnTo>
                  <a:lnTo>
                    <a:pt x="80" y="72"/>
                  </a:lnTo>
                  <a:lnTo>
                    <a:pt x="70" y="72"/>
                  </a:lnTo>
                  <a:lnTo>
                    <a:pt x="70" y="60"/>
                  </a:lnTo>
                  <a:lnTo>
                    <a:pt x="96" y="60"/>
                  </a:lnTo>
                  <a:lnTo>
                    <a:pt x="96" y="60"/>
                  </a:lnTo>
                  <a:lnTo>
                    <a:pt x="98" y="46"/>
                  </a:lnTo>
                  <a:lnTo>
                    <a:pt x="100" y="40"/>
                  </a:lnTo>
                  <a:lnTo>
                    <a:pt x="104" y="34"/>
                  </a:lnTo>
                  <a:lnTo>
                    <a:pt x="104" y="34"/>
                  </a:lnTo>
                  <a:close/>
                  <a:moveTo>
                    <a:pt x="32" y="42"/>
                  </a:moveTo>
                  <a:lnTo>
                    <a:pt x="40" y="64"/>
                  </a:lnTo>
                  <a:lnTo>
                    <a:pt x="54" y="80"/>
                  </a:lnTo>
                  <a:lnTo>
                    <a:pt x="52" y="82"/>
                  </a:lnTo>
                  <a:lnTo>
                    <a:pt x="64" y="86"/>
                  </a:lnTo>
                  <a:lnTo>
                    <a:pt x="64" y="124"/>
                  </a:lnTo>
                  <a:lnTo>
                    <a:pt x="56" y="124"/>
                  </a:lnTo>
                  <a:lnTo>
                    <a:pt x="56" y="124"/>
                  </a:lnTo>
                  <a:lnTo>
                    <a:pt x="52" y="102"/>
                  </a:lnTo>
                  <a:lnTo>
                    <a:pt x="52" y="102"/>
                  </a:lnTo>
                  <a:lnTo>
                    <a:pt x="50" y="98"/>
                  </a:lnTo>
                  <a:lnTo>
                    <a:pt x="52" y="94"/>
                  </a:lnTo>
                  <a:lnTo>
                    <a:pt x="36" y="94"/>
                  </a:lnTo>
                  <a:lnTo>
                    <a:pt x="36" y="100"/>
                  </a:lnTo>
                  <a:lnTo>
                    <a:pt x="24" y="100"/>
                  </a:lnTo>
                  <a:lnTo>
                    <a:pt x="24" y="112"/>
                  </a:lnTo>
                  <a:lnTo>
                    <a:pt x="22" y="112"/>
                  </a:lnTo>
                  <a:lnTo>
                    <a:pt x="22" y="120"/>
                  </a:lnTo>
                  <a:lnTo>
                    <a:pt x="30" y="120"/>
                  </a:lnTo>
                  <a:lnTo>
                    <a:pt x="30" y="124"/>
                  </a:lnTo>
                  <a:lnTo>
                    <a:pt x="8" y="124"/>
                  </a:lnTo>
                  <a:lnTo>
                    <a:pt x="8" y="120"/>
                  </a:lnTo>
                  <a:lnTo>
                    <a:pt x="16" y="120"/>
                  </a:lnTo>
                  <a:lnTo>
                    <a:pt x="16" y="112"/>
                  </a:lnTo>
                  <a:lnTo>
                    <a:pt x="14" y="112"/>
                  </a:lnTo>
                  <a:lnTo>
                    <a:pt x="14" y="100"/>
                  </a:lnTo>
                  <a:lnTo>
                    <a:pt x="0" y="100"/>
                  </a:lnTo>
                  <a:lnTo>
                    <a:pt x="0" y="94"/>
                  </a:lnTo>
                  <a:lnTo>
                    <a:pt x="0" y="92"/>
                  </a:lnTo>
                  <a:lnTo>
                    <a:pt x="0" y="56"/>
                  </a:lnTo>
                  <a:lnTo>
                    <a:pt x="6" y="56"/>
                  </a:lnTo>
                  <a:lnTo>
                    <a:pt x="10" y="92"/>
                  </a:lnTo>
                  <a:lnTo>
                    <a:pt x="16" y="92"/>
                  </a:lnTo>
                  <a:lnTo>
                    <a:pt x="8" y="42"/>
                  </a:lnTo>
                  <a:lnTo>
                    <a:pt x="32" y="42"/>
                  </a:lnTo>
                  <a:lnTo>
                    <a:pt x="32" y="42"/>
                  </a:lnTo>
                  <a:close/>
                  <a:moveTo>
                    <a:pt x="42" y="80"/>
                  </a:moveTo>
                  <a:lnTo>
                    <a:pt x="34" y="74"/>
                  </a:lnTo>
                  <a:lnTo>
                    <a:pt x="34" y="78"/>
                  </a:lnTo>
                  <a:lnTo>
                    <a:pt x="42" y="80"/>
                  </a:lnTo>
                  <a:lnTo>
                    <a:pt x="42" y="80"/>
                  </a:lnTo>
                  <a:close/>
                  <a:moveTo>
                    <a:pt x="20" y="4"/>
                  </a:moveTo>
                  <a:lnTo>
                    <a:pt x="20" y="4"/>
                  </a:lnTo>
                  <a:lnTo>
                    <a:pt x="26" y="4"/>
                  </a:lnTo>
                  <a:lnTo>
                    <a:pt x="30" y="8"/>
                  </a:lnTo>
                  <a:lnTo>
                    <a:pt x="34" y="14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6"/>
                  </a:lnTo>
                  <a:lnTo>
                    <a:pt x="30" y="30"/>
                  </a:lnTo>
                  <a:lnTo>
                    <a:pt x="26" y="34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14" y="34"/>
                  </a:lnTo>
                  <a:lnTo>
                    <a:pt x="8" y="30"/>
                  </a:lnTo>
                  <a:lnTo>
                    <a:pt x="4" y="26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4" y="14"/>
                  </a:lnTo>
                  <a:lnTo>
                    <a:pt x="8" y="8"/>
                  </a:lnTo>
                  <a:lnTo>
                    <a:pt x="14" y="4"/>
                  </a:lnTo>
                  <a:lnTo>
                    <a:pt x="20" y="4"/>
                  </a:lnTo>
                  <a:lnTo>
                    <a:pt x="20" y="4"/>
                  </a:lnTo>
                  <a:close/>
                  <a:moveTo>
                    <a:pt x="112" y="24"/>
                  </a:moveTo>
                  <a:lnTo>
                    <a:pt x="112" y="24"/>
                  </a:lnTo>
                  <a:lnTo>
                    <a:pt x="110" y="20"/>
                  </a:lnTo>
                  <a:lnTo>
                    <a:pt x="110" y="20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8"/>
                  </a:lnTo>
                  <a:lnTo>
                    <a:pt x="112" y="2"/>
                  </a:lnTo>
                  <a:lnTo>
                    <a:pt x="112" y="2"/>
                  </a:lnTo>
                  <a:lnTo>
                    <a:pt x="116" y="0"/>
                  </a:lnTo>
                  <a:lnTo>
                    <a:pt x="122" y="0"/>
                  </a:lnTo>
                  <a:lnTo>
                    <a:pt x="128" y="0"/>
                  </a:lnTo>
                  <a:lnTo>
                    <a:pt x="132" y="2"/>
                  </a:lnTo>
                  <a:lnTo>
                    <a:pt x="132" y="2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36" y="16"/>
                  </a:lnTo>
                  <a:lnTo>
                    <a:pt x="136" y="16"/>
                  </a:lnTo>
                  <a:lnTo>
                    <a:pt x="136" y="16"/>
                  </a:lnTo>
                  <a:lnTo>
                    <a:pt x="136" y="16"/>
                  </a:lnTo>
                  <a:lnTo>
                    <a:pt x="136" y="16"/>
                  </a:lnTo>
                  <a:lnTo>
                    <a:pt x="136" y="20"/>
                  </a:lnTo>
                  <a:lnTo>
                    <a:pt x="136" y="20"/>
                  </a:lnTo>
                  <a:lnTo>
                    <a:pt x="134" y="24"/>
                  </a:lnTo>
                  <a:lnTo>
                    <a:pt x="134" y="24"/>
                  </a:lnTo>
                  <a:lnTo>
                    <a:pt x="130" y="30"/>
                  </a:lnTo>
                  <a:lnTo>
                    <a:pt x="126" y="32"/>
                  </a:lnTo>
                  <a:lnTo>
                    <a:pt x="124" y="32"/>
                  </a:lnTo>
                  <a:lnTo>
                    <a:pt x="124" y="32"/>
                  </a:lnTo>
                  <a:lnTo>
                    <a:pt x="122" y="32"/>
                  </a:lnTo>
                  <a:lnTo>
                    <a:pt x="122" y="32"/>
                  </a:lnTo>
                  <a:lnTo>
                    <a:pt x="116" y="28"/>
                  </a:lnTo>
                  <a:lnTo>
                    <a:pt x="112" y="24"/>
                  </a:lnTo>
                  <a:lnTo>
                    <a:pt x="112" y="24"/>
                  </a:lnTo>
                  <a:close/>
                </a:path>
              </a:pathLst>
            </a:custGeom>
            <a:solidFill>
              <a:srgbClr val="427AA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3609515" y="2956947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CN" altLang="en-US" sz="5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培训内容</a:t>
            </a:r>
            <a:endParaRPr kumimoji="1" lang="zh-CN" altLang="en-US" sz="54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787309" y="2103714"/>
            <a:ext cx="2393604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>
              <a:defRPr kumimoji="1" sz="5400" b="1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defRPr>
            </a:lvl1pPr>
          </a:lstStyle>
          <a:p>
            <a:r>
              <a:rPr lang="en-US" altLang="zh-CN" sz="4400" dirty="0">
                <a:solidFill>
                  <a:srgbClr val="427AAD"/>
                </a:solidFill>
              </a:rPr>
              <a:t>Part </a:t>
            </a:r>
            <a:r>
              <a:rPr lang="en-US" altLang="zh-CN" sz="4400" dirty="0" smtClean="0">
                <a:solidFill>
                  <a:srgbClr val="427AAD"/>
                </a:solidFill>
              </a:rPr>
              <a:t>Two</a:t>
            </a:r>
            <a:endParaRPr lang="zh-CN" altLang="en-US" sz="4400" dirty="0">
              <a:solidFill>
                <a:srgbClr val="427AAD"/>
              </a:solidFill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3440175" y="2956947"/>
            <a:ext cx="3443225" cy="0"/>
          </a:xfrm>
          <a:prstGeom prst="line">
            <a:avLst/>
          </a:prstGeom>
          <a:ln w="38100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表格 9"/>
          <p:cNvGraphicFramePr>
            <a:graphicFrameLocks noGrp="1"/>
          </p:cNvGraphicFramePr>
          <p:nvPr/>
        </p:nvGraphicFramePr>
        <p:xfrm>
          <a:off x="677754" y="-9721763"/>
          <a:ext cx="8081562" cy="1635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168"/>
                <a:gridCol w="1864976"/>
                <a:gridCol w="2634279"/>
                <a:gridCol w="2109754"/>
                <a:gridCol w="800385"/>
              </a:tblGrid>
              <a:tr h="176574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200" b="1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培训时间轴</a:t>
                      </a:r>
                      <a:endParaRPr lang="zh-CN" altLang="en-US" sz="3200" b="1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7620" marR="7620" marT="7620" marB="0" anchor="ctr">
                    <a:noFill/>
                  </a:tcPr>
                </a:tc>
                <a:tc hMerge="1">
                  <a:tcPr marL="7620" marR="7620" marT="7620" marB="0" anchor="ctr">
                    <a:noFill/>
                  </a:tcPr>
                </a:tc>
                <a:tc hMerge="1">
                  <a:tcPr marL="7620" marR="7620" marT="7620" marB="0" anchor="ctr">
                    <a:noFill/>
                  </a:tcPr>
                </a:tc>
                <a:tc hMerge="1">
                  <a:tcPr marL="7620" marR="7620" marT="7620" marB="0" anchor="b">
                    <a:noFill/>
                  </a:tcPr>
                </a:tc>
                <a:tc hMerge="1">
                  <a:tcPr marL="7620" marR="7620" marT="7620" marB="0" anchor="ctr">
                    <a:noFill/>
                  </a:tcPr>
                </a:tc>
              </a:tr>
              <a:tr h="176574"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序号</a:t>
                      </a:r>
                      <a:endParaRPr lang="zh-CN" alt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课程名称</a:t>
                      </a:r>
                      <a:endParaRPr lang="zh-CN" alt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课程简介</a:t>
                      </a:r>
                      <a:endParaRPr lang="zh-CN" alt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zh-CN" alt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时间</a:t>
                      </a:r>
                      <a:endParaRPr lang="zh-CN" alt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主讲人</a:t>
                      </a:r>
                      <a:endParaRPr lang="zh-CN" alt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>
                    <a:solidFill>
                      <a:schemeClr val="accent1"/>
                    </a:solidFill>
                  </a:tcPr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开课仪式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开课仪式，企业导师和学员见面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23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b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09:00-10:00)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崔文钧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安全教育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HSE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、治安保卫工作、安全生产等内容，并进行消防安全考试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24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b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10:00-11:30)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安管部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3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公司介绍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上海工程公司概况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24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b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13:00-15:00)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叶文邦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4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保密协议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与上海工程公司签订保密协议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24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b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15:00-16:00)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崔文钧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1021058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5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导师带教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回各所在部室，企业导师了解情况，并布置要求或工作内容，完成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全日制工程硕士实践教学报告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中的“实践目的，意义和内容”等内容，各位学员正式开展实践教学活动。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23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r>
                        <a:rPr lang="en-US" altLang="zh-CN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—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en-US" altLang="zh-CN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23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导师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852161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导师带教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各位带教导师，不定期按职工大学“工程设计专业知识”（专修本）教材内容进行答疑，并针对“第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5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点布置的内容要求”按专业进行指导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23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r>
                        <a:rPr lang="en-US" altLang="zh-CN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—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en-US" altLang="zh-CN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23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导师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工程概论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国内工程咨询状况、国家要求、工程公司发展等方面内容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(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全天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)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华克强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8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设计基础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工程设计基本原理和基本思路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8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(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全天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)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华克强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石油化工技术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化工装置工艺设计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上册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07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14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en-US" altLang="zh-CN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(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09:00-11:30)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堵祖荫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10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P&amp;ID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图纸讲解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P&amp;ID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的解读和应用，并对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P&amp;ID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图纸进行解答。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18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(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全天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)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华克强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11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化工工艺流程设计和技术开发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化工装置工艺设计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上册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21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09:00-11:30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）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堵祖荫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信息安全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信息安全，保密教育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8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22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林元华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项目管理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石油化工装置配管工程设计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5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邵以话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/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丁伟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14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化工工艺设计过程简介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石油化工装置配管工程设计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09:00-11:30)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陈明辉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15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配管工程设计基本知识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石油化工装置配管工程设计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刘文光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16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设备设计基本知识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石油化工装置配管工程设计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钱小燕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1527747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17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配管知识（一）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石油化工装置配管工程设计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b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课程题目：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装置布置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b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、装置布置包括的内容；</a:t>
                      </a:r>
                      <a:b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、装置布置的一般要求；</a:t>
                      </a:r>
                      <a:b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3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、主管廊和常用设备的布置；</a:t>
                      </a:r>
                      <a:b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4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、装置罐区、中间罐区的布置；</a:t>
                      </a:r>
                      <a:b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5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、建筑物、构筑物的布置；</a:t>
                      </a:r>
                      <a:b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、道路的布置；</a:t>
                      </a:r>
                      <a:b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7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、装置布置的发展趋势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27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杨兴有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1358851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18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设备知识（一）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机泵专业培训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课程简介：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、机泵工作内容规定；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、机泵专业校审提要与签署规定；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3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、各专业之间的条件往来；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4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、选取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到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份典型机泵设备数据表，说明如何提条件和数据表的填写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10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蒋国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19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配管知识（二）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石油化工装置配管工程设计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课程题目“管道材料基础知识”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10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18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杨兴有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HAZOP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讲解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HAZOP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基本知识讲解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10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25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李真泽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21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认知实习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现场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为期一周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1189954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22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设备室知识（二）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课程题目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《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静设备专业工作内容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》</a:t>
                      </a:r>
                      <a:b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、静设备专业工作范围；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、静设备专业工作内容；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3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、静设备专业与其它相关专业的关系；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4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、静设备专业专业管理；</a:t>
                      </a:r>
                      <a:b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</a:b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5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、静设备专业工作目标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11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5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13:00-16:00)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周惠萍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514368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23</a:t>
                      </a:r>
                      <a:endParaRPr lang="en-US" altLang="zh-CN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实践总结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之前硕士生完成实践总结，按规定时间，由导师完成报告评定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  <a:p>
                      <a:pPr algn="ctr" fontAlgn="ctr"/>
                      <a:r>
                        <a:rPr lang="zh-CN" altLang="en-US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（</a:t>
                      </a:r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9:30-11:00</a:t>
                      </a:r>
                      <a:r>
                        <a:rPr lang="en-US" altLang="zh-CN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)</a:t>
                      </a:r>
                      <a:endParaRPr lang="en-US" altLang="zh-CN" sz="1400" b="0" i="0" u="none" strike="noStrike" dirty="0" smtClean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  <a:tr h="373620"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24</a:t>
                      </a:r>
                      <a:endParaRPr lang="en-US" altLang="zh-CN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结束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zh-CN" alt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返校</a:t>
                      </a:r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2016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年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12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月</a:t>
                      </a:r>
                      <a:r>
                        <a:rPr lang="en-US" altLang="zh-C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31</a:t>
                      </a:r>
                      <a:r>
                        <a:rPr lang="zh-CN" alt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黑体" pitchFamily="49" charset="-122"/>
                          <a:cs typeface="Times New Roman" pitchFamily="18" charset="0"/>
                        </a:rPr>
                        <a:t>日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zh-CN" alt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黑体" pitchFamily="49" charset="-122"/>
                        <a:cs typeface="Times New Roman" pitchFamily="18" charset="0"/>
                      </a:endParaRPr>
                    </a:p>
                  </a:txBody>
                  <a:tcPr marL="7620" marR="7620" marT="7620" marB="0" anchor="ctr"/>
                </a:tc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1323445" y="156615"/>
            <a:ext cx="1436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Two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培训内容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/>
          <p:cNvSpPr/>
          <p:nvPr/>
        </p:nvSpPr>
        <p:spPr>
          <a:xfrm>
            <a:off x="1323445" y="156615"/>
            <a:ext cx="1436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Two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培训内容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17" name="直接连接符 16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3435382" y="2113738"/>
            <a:ext cx="2101811" cy="2163832"/>
            <a:chOff x="3088255" y="2285999"/>
            <a:chExt cx="2631057" cy="2708695"/>
          </a:xfrm>
        </p:grpSpPr>
        <p:grpSp>
          <p:nvGrpSpPr>
            <p:cNvPr id="6" name="组合 5"/>
            <p:cNvGrpSpPr/>
            <p:nvPr/>
          </p:nvGrpSpPr>
          <p:grpSpPr>
            <a:xfrm>
              <a:off x="3088255" y="2363637"/>
              <a:ext cx="2631057" cy="2631057"/>
              <a:chOff x="3234906" y="2156604"/>
              <a:chExt cx="2242868" cy="2242868"/>
            </a:xfrm>
          </p:grpSpPr>
          <p:sp>
            <p:nvSpPr>
              <p:cNvPr id="4" name="椭圆 3"/>
              <p:cNvSpPr/>
              <p:nvPr/>
            </p:nvSpPr>
            <p:spPr>
              <a:xfrm>
                <a:off x="3234906" y="2156604"/>
                <a:ext cx="2242868" cy="2242868"/>
              </a:xfrm>
              <a:prstGeom prst="ellipse">
                <a:avLst/>
              </a:prstGeom>
              <a:solidFill>
                <a:srgbClr val="427AAD"/>
              </a:solidFill>
              <a:ln>
                <a:solidFill>
                  <a:srgbClr val="427AA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" name="椭圆 4"/>
              <p:cNvSpPr/>
              <p:nvPr/>
            </p:nvSpPr>
            <p:spPr>
              <a:xfrm>
                <a:off x="3542027" y="2463725"/>
                <a:ext cx="1628626" cy="16286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cxnSp>
          <p:nvCxnSpPr>
            <p:cNvPr id="8" name="直接连接符 7"/>
            <p:cNvCxnSpPr/>
            <p:nvPr/>
          </p:nvCxnSpPr>
          <p:spPr>
            <a:xfrm>
              <a:off x="4403784" y="2285999"/>
              <a:ext cx="0" cy="523473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 flipH="1" flipV="1">
              <a:off x="5225744" y="4026673"/>
              <a:ext cx="396815" cy="198408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直接连接符 28"/>
            <p:cNvCxnSpPr/>
            <p:nvPr/>
          </p:nvCxnSpPr>
          <p:spPr>
            <a:xfrm flipH="1">
              <a:off x="3191771" y="4019909"/>
              <a:ext cx="396818" cy="198408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任意多边形 34"/>
          <p:cNvSpPr/>
          <p:nvPr/>
        </p:nvSpPr>
        <p:spPr>
          <a:xfrm flipH="1" flipV="1">
            <a:off x="5564652" y="2839378"/>
            <a:ext cx="397690" cy="387285"/>
          </a:xfrm>
          <a:custGeom>
            <a:avLst/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80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>
            <a:solidFill>
              <a:srgbClr val="427AAD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427AAD"/>
              </a:solidFill>
            </a:endParaRPr>
          </a:p>
        </p:txBody>
      </p:sp>
      <p:sp>
        <p:nvSpPr>
          <p:cNvPr id="37" name="任意多边形 36"/>
          <p:cNvSpPr/>
          <p:nvPr/>
        </p:nvSpPr>
        <p:spPr>
          <a:xfrm>
            <a:off x="3145934" y="2153208"/>
            <a:ext cx="372141" cy="327336"/>
          </a:xfrm>
          <a:custGeom>
            <a:avLst/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80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>
            <a:solidFill>
              <a:srgbClr val="427AAD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427AAD"/>
              </a:solidFill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3545534" y="2839378"/>
            <a:ext cx="1881505" cy="774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zh-CN" altLang="en-US" sz="2000" b="1" dirty="0">
                <a:solidFill>
                  <a:srgbClr val="427AAD"/>
                </a:solidFill>
                <a:latin typeface="微软雅黑" charset="-122"/>
                <a:ea typeface="微软雅黑" charset="-122"/>
              </a:rPr>
              <a:t>新</a:t>
            </a:r>
            <a:r>
              <a:rPr lang="zh-CN" altLang="en-US" sz="2000" b="1" dirty="0" smtClean="0">
                <a:solidFill>
                  <a:srgbClr val="427AAD"/>
                </a:solidFill>
                <a:latin typeface="微软雅黑" charset="-122"/>
                <a:ea typeface="微软雅黑" charset="-122"/>
              </a:rPr>
              <a:t>员工</a:t>
            </a:r>
            <a:endParaRPr lang="en-US" altLang="zh-CN" sz="2000" b="1" dirty="0" smtClean="0">
              <a:solidFill>
                <a:srgbClr val="427AAD"/>
              </a:solidFill>
              <a:latin typeface="微软雅黑" charset="-122"/>
              <a:ea typeface="微软雅黑" charset="-122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zh-CN" altLang="en-US" sz="2000" b="1" dirty="0" smtClean="0">
                <a:solidFill>
                  <a:srgbClr val="427AAD"/>
                </a:solidFill>
                <a:latin typeface="微软雅黑" charset="-122"/>
                <a:ea typeface="微软雅黑" charset="-122"/>
              </a:rPr>
              <a:t>培训</a:t>
            </a:r>
            <a:r>
              <a:rPr lang="zh-CN" altLang="en-US" sz="2000" b="1" dirty="0">
                <a:solidFill>
                  <a:srgbClr val="427AAD"/>
                </a:solidFill>
                <a:latin typeface="微软雅黑" charset="-122"/>
                <a:ea typeface="微软雅黑" charset="-122"/>
              </a:rPr>
              <a:t>内容</a:t>
            </a:r>
            <a:endParaRPr lang="zh-CN" altLang="en-US" sz="2000" b="1" dirty="0">
              <a:solidFill>
                <a:srgbClr val="427AAD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2559073" y="1021524"/>
            <a:ext cx="553998" cy="24773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入职与安全培训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5874345" y="2531913"/>
            <a:ext cx="553998" cy="14653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工艺培训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3739631" y="4262054"/>
            <a:ext cx="553998" cy="21846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algn="ctr">
              <a:defRPr sz="2400" b="1">
                <a:solidFill>
                  <a:srgbClr val="427AAD"/>
                </a:solidFill>
                <a:latin typeface="黑体" pitchFamily="49" charset="-122"/>
                <a:ea typeface="黑体" pitchFamily="49" charset="-122"/>
              </a:defRPr>
            </a:lvl1pPr>
          </a:lstStyle>
          <a:p>
            <a:r>
              <a:rPr lang="zh-CN" altLang="en-US" dirty="0"/>
              <a:t>法律法规培训</a:t>
            </a:r>
            <a:endParaRPr lang="zh-CN" altLang="en-US" dirty="0"/>
          </a:p>
        </p:txBody>
      </p:sp>
      <p:sp>
        <p:nvSpPr>
          <p:cNvPr id="51" name="文本框 50"/>
          <p:cNvSpPr txBox="1"/>
          <p:nvPr/>
        </p:nvSpPr>
        <p:spPr>
          <a:xfrm>
            <a:off x="6513926" y="2794988"/>
            <a:ext cx="2735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3200">
                <a:latin typeface="黑体" pitchFamily="49" charset="-122"/>
                <a:ea typeface="黑体" pitchFamily="49" charset="-122"/>
              </a:defRPr>
            </a:lvl1pPr>
          </a:lstStyle>
          <a:p>
            <a:pPr algn="ctr"/>
            <a:r>
              <a:rPr lang="zh-CN" altLang="en-US" sz="1800" dirty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设计基础</a:t>
            </a:r>
            <a:r>
              <a:rPr lang="zh-CN" altLang="en-US" sz="1800" dirty="0" smtClean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知识</a:t>
            </a:r>
            <a:endParaRPr lang="en-US" altLang="zh-CN" sz="1800" dirty="0" smtClean="0">
              <a:solidFill>
                <a:srgbClr val="427AAD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altLang="zh-CN" sz="1800" dirty="0" smtClean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zh-CN" altLang="en-US" sz="1800" dirty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设计程序与</a:t>
            </a:r>
            <a:r>
              <a:rPr lang="en-US" altLang="zh-CN" sz="1800" dirty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P&amp;ID</a:t>
            </a:r>
            <a:r>
              <a:rPr lang="zh-CN" altLang="en-US" sz="1800" dirty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图纸</a:t>
            </a:r>
            <a:r>
              <a:rPr lang="en-US" altLang="zh-CN" sz="1800" dirty="0">
                <a:solidFill>
                  <a:srgbClr val="427AAD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zh-CN" altLang="en-US" sz="1800" dirty="0">
              <a:solidFill>
                <a:srgbClr val="427AAD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6120466" y="5673145"/>
            <a:ext cx="2418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defRPr>
            </a:lvl1pPr>
          </a:lstStyle>
          <a:p>
            <a:r>
              <a:rPr lang="zh-CN" altLang="en-US" dirty="0"/>
              <a:t>化工工艺与过程开发</a:t>
            </a:r>
            <a:endParaRPr lang="zh-CN" altLang="en-US" dirty="0"/>
          </a:p>
        </p:txBody>
      </p:sp>
      <p:grpSp>
        <p:nvGrpSpPr>
          <p:cNvPr id="70" name="组合 69"/>
          <p:cNvGrpSpPr/>
          <p:nvPr/>
        </p:nvGrpSpPr>
        <p:grpSpPr>
          <a:xfrm>
            <a:off x="4316069" y="4277568"/>
            <a:ext cx="600779" cy="570340"/>
            <a:chOff x="4345966" y="4576981"/>
            <a:chExt cx="600779" cy="570340"/>
          </a:xfrm>
        </p:grpSpPr>
        <p:cxnSp>
          <p:nvCxnSpPr>
            <p:cNvPr id="64" name="直接箭头连接符 63"/>
            <p:cNvCxnSpPr/>
            <p:nvPr/>
          </p:nvCxnSpPr>
          <p:spPr>
            <a:xfrm flipV="1">
              <a:off x="4702823" y="4576981"/>
              <a:ext cx="243922" cy="570340"/>
            </a:xfrm>
            <a:prstGeom prst="straightConnector1">
              <a:avLst/>
            </a:prstGeom>
            <a:ln w="12700">
              <a:solidFill>
                <a:srgbClr val="427AAD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直接连接符 68"/>
            <p:cNvCxnSpPr/>
            <p:nvPr/>
          </p:nvCxnSpPr>
          <p:spPr>
            <a:xfrm>
              <a:off x="4345966" y="5142071"/>
              <a:ext cx="356857" cy="0"/>
            </a:xfrm>
            <a:prstGeom prst="line">
              <a:avLst/>
            </a:prstGeom>
            <a:ln w="12700">
              <a:solidFill>
                <a:srgbClr val="427AA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16" y="1299759"/>
            <a:ext cx="2395728" cy="185928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036" y="1027592"/>
            <a:ext cx="2286000" cy="177393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6557" y="3898639"/>
            <a:ext cx="2286198" cy="177409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8965" y="4389762"/>
            <a:ext cx="2523963" cy="194479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1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5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ldLvl="0" animBg="1"/>
      <p:bldP spid="37" grpId="0" bldLvl="0" animBg="1"/>
      <p:bldP spid="40" grpId="0"/>
      <p:bldP spid="42" grpId="0"/>
      <p:bldP spid="43" grpId="0"/>
      <p:bldP spid="44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6312" y="3159789"/>
            <a:ext cx="2969009" cy="2749534"/>
          </a:xfrm>
          <a:prstGeom prst="rect">
            <a:avLst/>
          </a:prstGeom>
        </p:spPr>
      </p:pic>
      <p:grpSp>
        <p:nvGrpSpPr>
          <p:cNvPr id="20" name="组 7"/>
          <p:cNvGrpSpPr/>
          <p:nvPr/>
        </p:nvGrpSpPr>
        <p:grpSpPr>
          <a:xfrm>
            <a:off x="7420263" y="2171427"/>
            <a:ext cx="1229974" cy="1437581"/>
            <a:chOff x="4333875" y="882650"/>
            <a:chExt cx="996950" cy="1165225"/>
          </a:xfrm>
          <a:solidFill>
            <a:srgbClr val="427AAD"/>
          </a:solidFill>
        </p:grpSpPr>
        <p:sp>
          <p:nvSpPr>
            <p:cNvPr id="21" name="Freeform 67"/>
            <p:cNvSpPr/>
            <p:nvPr/>
          </p:nvSpPr>
          <p:spPr bwMode="auto">
            <a:xfrm>
              <a:off x="4724400" y="1838325"/>
              <a:ext cx="219075" cy="41275"/>
            </a:xfrm>
            <a:custGeom>
              <a:avLst/>
              <a:gdLst/>
              <a:ahLst/>
              <a:cxnLst>
                <a:cxn ang="0">
                  <a:pos x="138" y="14"/>
                </a:cxn>
                <a:cxn ang="0">
                  <a:pos x="138" y="14"/>
                </a:cxn>
                <a:cxn ang="0">
                  <a:pos x="136" y="18"/>
                </a:cxn>
                <a:cxn ang="0">
                  <a:pos x="134" y="22"/>
                </a:cxn>
                <a:cxn ang="0">
                  <a:pos x="130" y="26"/>
                </a:cxn>
                <a:cxn ang="0">
                  <a:pos x="126" y="26"/>
                </a:cxn>
                <a:cxn ang="0">
                  <a:pos x="10" y="26"/>
                </a:cxn>
                <a:cxn ang="0">
                  <a:pos x="10" y="26"/>
                </a:cxn>
                <a:cxn ang="0">
                  <a:pos x="6" y="26"/>
                </a:cxn>
                <a:cxn ang="0">
                  <a:pos x="2" y="22"/>
                </a:cxn>
                <a:cxn ang="0">
                  <a:pos x="0" y="18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0" y="8"/>
                </a:cxn>
                <a:cxn ang="0">
                  <a:pos x="2" y="4"/>
                </a:cxn>
                <a:cxn ang="0">
                  <a:pos x="6" y="2"/>
                </a:cxn>
                <a:cxn ang="0">
                  <a:pos x="10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30" y="2"/>
                </a:cxn>
                <a:cxn ang="0">
                  <a:pos x="134" y="4"/>
                </a:cxn>
                <a:cxn ang="0">
                  <a:pos x="136" y="8"/>
                </a:cxn>
                <a:cxn ang="0">
                  <a:pos x="138" y="14"/>
                </a:cxn>
                <a:cxn ang="0">
                  <a:pos x="138" y="14"/>
                </a:cxn>
              </a:cxnLst>
              <a:rect l="0" t="0" r="r" b="b"/>
              <a:pathLst>
                <a:path w="138" h="26">
                  <a:moveTo>
                    <a:pt x="138" y="14"/>
                  </a:moveTo>
                  <a:lnTo>
                    <a:pt x="138" y="14"/>
                  </a:lnTo>
                  <a:lnTo>
                    <a:pt x="136" y="18"/>
                  </a:lnTo>
                  <a:lnTo>
                    <a:pt x="134" y="22"/>
                  </a:lnTo>
                  <a:lnTo>
                    <a:pt x="130" y="26"/>
                  </a:lnTo>
                  <a:lnTo>
                    <a:pt x="126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6"/>
                  </a:lnTo>
                  <a:lnTo>
                    <a:pt x="2" y="22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30" y="2"/>
                  </a:lnTo>
                  <a:lnTo>
                    <a:pt x="134" y="4"/>
                  </a:lnTo>
                  <a:lnTo>
                    <a:pt x="136" y="8"/>
                  </a:lnTo>
                  <a:lnTo>
                    <a:pt x="138" y="14"/>
                  </a:lnTo>
                  <a:lnTo>
                    <a:pt x="138" y="14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2" name="Freeform 68"/>
            <p:cNvSpPr/>
            <p:nvPr/>
          </p:nvSpPr>
          <p:spPr bwMode="auto">
            <a:xfrm>
              <a:off x="4724400" y="1898650"/>
              <a:ext cx="219075" cy="41275"/>
            </a:xfrm>
            <a:custGeom>
              <a:avLst/>
              <a:gdLst/>
              <a:ahLst/>
              <a:cxnLst>
                <a:cxn ang="0">
                  <a:pos x="138" y="14"/>
                </a:cxn>
                <a:cxn ang="0">
                  <a:pos x="138" y="14"/>
                </a:cxn>
                <a:cxn ang="0">
                  <a:pos x="136" y="18"/>
                </a:cxn>
                <a:cxn ang="0">
                  <a:pos x="134" y="22"/>
                </a:cxn>
                <a:cxn ang="0">
                  <a:pos x="130" y="24"/>
                </a:cxn>
                <a:cxn ang="0">
                  <a:pos x="126" y="26"/>
                </a:cxn>
                <a:cxn ang="0">
                  <a:pos x="10" y="26"/>
                </a:cxn>
                <a:cxn ang="0">
                  <a:pos x="10" y="26"/>
                </a:cxn>
                <a:cxn ang="0">
                  <a:pos x="6" y="24"/>
                </a:cxn>
                <a:cxn ang="0">
                  <a:pos x="2" y="22"/>
                </a:cxn>
                <a:cxn ang="0">
                  <a:pos x="0" y="18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0" y="8"/>
                </a:cxn>
                <a:cxn ang="0">
                  <a:pos x="2" y="4"/>
                </a:cxn>
                <a:cxn ang="0">
                  <a:pos x="6" y="2"/>
                </a:cxn>
                <a:cxn ang="0">
                  <a:pos x="10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30" y="2"/>
                </a:cxn>
                <a:cxn ang="0">
                  <a:pos x="134" y="4"/>
                </a:cxn>
                <a:cxn ang="0">
                  <a:pos x="136" y="8"/>
                </a:cxn>
                <a:cxn ang="0">
                  <a:pos x="138" y="14"/>
                </a:cxn>
                <a:cxn ang="0">
                  <a:pos x="138" y="14"/>
                </a:cxn>
              </a:cxnLst>
              <a:rect l="0" t="0" r="r" b="b"/>
              <a:pathLst>
                <a:path w="138" h="26">
                  <a:moveTo>
                    <a:pt x="138" y="14"/>
                  </a:moveTo>
                  <a:lnTo>
                    <a:pt x="138" y="14"/>
                  </a:lnTo>
                  <a:lnTo>
                    <a:pt x="136" y="18"/>
                  </a:lnTo>
                  <a:lnTo>
                    <a:pt x="134" y="22"/>
                  </a:lnTo>
                  <a:lnTo>
                    <a:pt x="130" y="24"/>
                  </a:lnTo>
                  <a:lnTo>
                    <a:pt x="126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2" y="22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30" y="2"/>
                  </a:lnTo>
                  <a:lnTo>
                    <a:pt x="134" y="4"/>
                  </a:lnTo>
                  <a:lnTo>
                    <a:pt x="136" y="8"/>
                  </a:lnTo>
                  <a:lnTo>
                    <a:pt x="138" y="14"/>
                  </a:lnTo>
                  <a:lnTo>
                    <a:pt x="138" y="14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3" name="Freeform 69"/>
            <p:cNvSpPr/>
            <p:nvPr/>
          </p:nvSpPr>
          <p:spPr bwMode="auto">
            <a:xfrm>
              <a:off x="4724400" y="1958975"/>
              <a:ext cx="219075" cy="41275"/>
            </a:xfrm>
            <a:custGeom>
              <a:avLst/>
              <a:gdLst/>
              <a:ahLst/>
              <a:cxnLst>
                <a:cxn ang="0">
                  <a:pos x="138" y="12"/>
                </a:cxn>
                <a:cxn ang="0">
                  <a:pos x="138" y="12"/>
                </a:cxn>
                <a:cxn ang="0">
                  <a:pos x="136" y="18"/>
                </a:cxn>
                <a:cxn ang="0">
                  <a:pos x="134" y="22"/>
                </a:cxn>
                <a:cxn ang="0">
                  <a:pos x="130" y="24"/>
                </a:cxn>
                <a:cxn ang="0">
                  <a:pos x="126" y="26"/>
                </a:cxn>
                <a:cxn ang="0">
                  <a:pos x="10" y="26"/>
                </a:cxn>
                <a:cxn ang="0">
                  <a:pos x="10" y="26"/>
                </a:cxn>
                <a:cxn ang="0">
                  <a:pos x="6" y="24"/>
                </a:cxn>
                <a:cxn ang="0">
                  <a:pos x="2" y="22"/>
                </a:cxn>
                <a:cxn ang="0">
                  <a:pos x="0" y="18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8"/>
                </a:cxn>
                <a:cxn ang="0">
                  <a:pos x="2" y="4"/>
                </a:cxn>
                <a:cxn ang="0">
                  <a:pos x="6" y="2"/>
                </a:cxn>
                <a:cxn ang="0">
                  <a:pos x="10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30" y="2"/>
                </a:cxn>
                <a:cxn ang="0">
                  <a:pos x="134" y="4"/>
                </a:cxn>
                <a:cxn ang="0">
                  <a:pos x="136" y="8"/>
                </a:cxn>
                <a:cxn ang="0">
                  <a:pos x="138" y="12"/>
                </a:cxn>
                <a:cxn ang="0">
                  <a:pos x="138" y="12"/>
                </a:cxn>
              </a:cxnLst>
              <a:rect l="0" t="0" r="r" b="b"/>
              <a:pathLst>
                <a:path w="138" h="26">
                  <a:moveTo>
                    <a:pt x="138" y="12"/>
                  </a:moveTo>
                  <a:lnTo>
                    <a:pt x="138" y="12"/>
                  </a:lnTo>
                  <a:lnTo>
                    <a:pt x="136" y="18"/>
                  </a:lnTo>
                  <a:lnTo>
                    <a:pt x="134" y="22"/>
                  </a:lnTo>
                  <a:lnTo>
                    <a:pt x="130" y="24"/>
                  </a:lnTo>
                  <a:lnTo>
                    <a:pt x="126" y="26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2" y="22"/>
                  </a:lnTo>
                  <a:lnTo>
                    <a:pt x="0" y="1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30" y="2"/>
                  </a:lnTo>
                  <a:lnTo>
                    <a:pt x="134" y="4"/>
                  </a:lnTo>
                  <a:lnTo>
                    <a:pt x="136" y="8"/>
                  </a:lnTo>
                  <a:lnTo>
                    <a:pt x="138" y="12"/>
                  </a:lnTo>
                  <a:lnTo>
                    <a:pt x="138" y="12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4" name="Freeform 70"/>
            <p:cNvSpPr/>
            <p:nvPr/>
          </p:nvSpPr>
          <p:spPr bwMode="auto">
            <a:xfrm>
              <a:off x="4772025" y="2019300"/>
              <a:ext cx="120650" cy="285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2" y="12"/>
                </a:cxn>
                <a:cxn ang="0">
                  <a:pos x="6" y="16"/>
                </a:cxn>
                <a:cxn ang="0">
                  <a:pos x="10" y="18"/>
                </a:cxn>
                <a:cxn ang="0">
                  <a:pos x="18" y="18"/>
                </a:cxn>
                <a:cxn ang="0">
                  <a:pos x="58" y="18"/>
                </a:cxn>
                <a:cxn ang="0">
                  <a:pos x="58" y="18"/>
                </a:cxn>
                <a:cxn ang="0">
                  <a:pos x="66" y="18"/>
                </a:cxn>
                <a:cxn ang="0">
                  <a:pos x="70" y="16"/>
                </a:cxn>
                <a:cxn ang="0">
                  <a:pos x="74" y="12"/>
                </a:cxn>
                <a:cxn ang="0">
                  <a:pos x="76" y="6"/>
                </a:cxn>
                <a:cxn ang="0">
                  <a:pos x="76" y="0"/>
                </a:cxn>
                <a:cxn ang="0">
                  <a:pos x="0" y="0"/>
                </a:cxn>
              </a:cxnLst>
              <a:rect l="0" t="0" r="r" b="b"/>
              <a:pathLst>
                <a:path w="76" h="18">
                  <a:moveTo>
                    <a:pt x="0" y="0"/>
                  </a:moveTo>
                  <a:lnTo>
                    <a:pt x="0" y="6"/>
                  </a:lnTo>
                  <a:lnTo>
                    <a:pt x="0" y="6"/>
                  </a:lnTo>
                  <a:lnTo>
                    <a:pt x="2" y="12"/>
                  </a:lnTo>
                  <a:lnTo>
                    <a:pt x="6" y="16"/>
                  </a:lnTo>
                  <a:lnTo>
                    <a:pt x="10" y="18"/>
                  </a:lnTo>
                  <a:lnTo>
                    <a:pt x="18" y="18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66" y="18"/>
                  </a:lnTo>
                  <a:lnTo>
                    <a:pt x="70" y="16"/>
                  </a:lnTo>
                  <a:lnTo>
                    <a:pt x="74" y="12"/>
                  </a:lnTo>
                  <a:lnTo>
                    <a:pt x="76" y="6"/>
                  </a:lnTo>
                  <a:lnTo>
                    <a:pt x="7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5" name="Freeform 71"/>
            <p:cNvSpPr>
              <a:spLocks noEditPoints="1"/>
            </p:cNvSpPr>
            <p:nvPr/>
          </p:nvSpPr>
          <p:spPr bwMode="auto">
            <a:xfrm>
              <a:off x="4514850" y="1063625"/>
              <a:ext cx="635000" cy="755650"/>
            </a:xfrm>
            <a:custGeom>
              <a:avLst/>
              <a:gdLst/>
              <a:ahLst/>
              <a:cxnLst>
                <a:cxn ang="0">
                  <a:pos x="342" y="58"/>
                </a:cxn>
                <a:cxn ang="0">
                  <a:pos x="312" y="34"/>
                </a:cxn>
                <a:cxn ang="0">
                  <a:pos x="278" y="16"/>
                </a:cxn>
                <a:cxn ang="0">
                  <a:pos x="240" y="4"/>
                </a:cxn>
                <a:cxn ang="0">
                  <a:pos x="200" y="0"/>
                </a:cxn>
                <a:cxn ang="0">
                  <a:pos x="180" y="0"/>
                </a:cxn>
                <a:cxn ang="0">
                  <a:pos x="140" y="8"/>
                </a:cxn>
                <a:cxn ang="0">
                  <a:pos x="104" y="24"/>
                </a:cxn>
                <a:cxn ang="0">
                  <a:pos x="72" y="46"/>
                </a:cxn>
                <a:cxn ang="0">
                  <a:pos x="58" y="58"/>
                </a:cxn>
                <a:cxn ang="0">
                  <a:pos x="34" y="88"/>
                </a:cxn>
                <a:cxn ang="0">
                  <a:pos x="16" y="122"/>
                </a:cxn>
                <a:cxn ang="0">
                  <a:pos x="4" y="160"/>
                </a:cxn>
                <a:cxn ang="0">
                  <a:pos x="0" y="200"/>
                </a:cxn>
                <a:cxn ang="0">
                  <a:pos x="0" y="214"/>
                </a:cxn>
                <a:cxn ang="0">
                  <a:pos x="10" y="254"/>
                </a:cxn>
                <a:cxn ang="0">
                  <a:pos x="34" y="306"/>
                </a:cxn>
                <a:cxn ang="0">
                  <a:pos x="66" y="354"/>
                </a:cxn>
                <a:cxn ang="0">
                  <a:pos x="100" y="402"/>
                </a:cxn>
                <a:cxn ang="0">
                  <a:pos x="124" y="444"/>
                </a:cxn>
                <a:cxn ang="0">
                  <a:pos x="138" y="470"/>
                </a:cxn>
                <a:cxn ang="0">
                  <a:pos x="142" y="474"/>
                </a:cxn>
                <a:cxn ang="0">
                  <a:pos x="150" y="476"/>
                </a:cxn>
                <a:cxn ang="0">
                  <a:pos x="250" y="476"/>
                </a:cxn>
                <a:cxn ang="0">
                  <a:pos x="258" y="474"/>
                </a:cxn>
                <a:cxn ang="0">
                  <a:pos x="262" y="470"/>
                </a:cxn>
                <a:cxn ang="0">
                  <a:pos x="276" y="444"/>
                </a:cxn>
                <a:cxn ang="0">
                  <a:pos x="300" y="402"/>
                </a:cxn>
                <a:cxn ang="0">
                  <a:pos x="334" y="354"/>
                </a:cxn>
                <a:cxn ang="0">
                  <a:pos x="366" y="306"/>
                </a:cxn>
                <a:cxn ang="0">
                  <a:pos x="392" y="254"/>
                </a:cxn>
                <a:cxn ang="0">
                  <a:pos x="400" y="214"/>
                </a:cxn>
                <a:cxn ang="0">
                  <a:pos x="400" y="200"/>
                </a:cxn>
                <a:cxn ang="0">
                  <a:pos x="396" y="160"/>
                </a:cxn>
                <a:cxn ang="0">
                  <a:pos x="386" y="122"/>
                </a:cxn>
                <a:cxn ang="0">
                  <a:pos x="366" y="88"/>
                </a:cxn>
                <a:cxn ang="0">
                  <a:pos x="342" y="58"/>
                </a:cxn>
                <a:cxn ang="0">
                  <a:pos x="200" y="38"/>
                </a:cxn>
                <a:cxn ang="0">
                  <a:pos x="220" y="40"/>
                </a:cxn>
                <a:cxn ang="0">
                  <a:pos x="254" y="50"/>
                </a:cxn>
                <a:cxn ang="0">
                  <a:pos x="282" y="62"/>
                </a:cxn>
                <a:cxn ang="0">
                  <a:pos x="314" y="88"/>
                </a:cxn>
                <a:cxn ang="0">
                  <a:pos x="322" y="98"/>
                </a:cxn>
                <a:cxn ang="0">
                  <a:pos x="338" y="120"/>
                </a:cxn>
                <a:cxn ang="0">
                  <a:pos x="352" y="150"/>
                </a:cxn>
                <a:cxn ang="0">
                  <a:pos x="360" y="182"/>
                </a:cxn>
                <a:cxn ang="0">
                  <a:pos x="364" y="200"/>
                </a:cxn>
                <a:cxn ang="0">
                  <a:pos x="346" y="164"/>
                </a:cxn>
                <a:cxn ang="0">
                  <a:pos x="314" y="116"/>
                </a:cxn>
                <a:cxn ang="0">
                  <a:pos x="300" y="100"/>
                </a:cxn>
                <a:cxn ang="0">
                  <a:pos x="270" y="76"/>
                </a:cxn>
                <a:cxn ang="0">
                  <a:pos x="210" y="42"/>
                </a:cxn>
                <a:cxn ang="0">
                  <a:pos x="200" y="38"/>
                </a:cxn>
              </a:cxnLst>
              <a:rect l="0" t="0" r="r" b="b"/>
              <a:pathLst>
                <a:path w="400" h="476">
                  <a:moveTo>
                    <a:pt x="342" y="58"/>
                  </a:moveTo>
                  <a:lnTo>
                    <a:pt x="342" y="58"/>
                  </a:lnTo>
                  <a:lnTo>
                    <a:pt x="328" y="46"/>
                  </a:lnTo>
                  <a:lnTo>
                    <a:pt x="312" y="34"/>
                  </a:lnTo>
                  <a:lnTo>
                    <a:pt x="296" y="24"/>
                  </a:lnTo>
                  <a:lnTo>
                    <a:pt x="278" y="16"/>
                  </a:lnTo>
                  <a:lnTo>
                    <a:pt x="260" y="8"/>
                  </a:lnTo>
                  <a:lnTo>
                    <a:pt x="240" y="4"/>
                  </a:lnTo>
                  <a:lnTo>
                    <a:pt x="220" y="0"/>
                  </a:lnTo>
                  <a:lnTo>
                    <a:pt x="200" y="0"/>
                  </a:lnTo>
                  <a:lnTo>
                    <a:pt x="200" y="0"/>
                  </a:lnTo>
                  <a:lnTo>
                    <a:pt x="180" y="0"/>
                  </a:lnTo>
                  <a:lnTo>
                    <a:pt x="160" y="4"/>
                  </a:lnTo>
                  <a:lnTo>
                    <a:pt x="140" y="8"/>
                  </a:lnTo>
                  <a:lnTo>
                    <a:pt x="122" y="16"/>
                  </a:lnTo>
                  <a:lnTo>
                    <a:pt x="104" y="24"/>
                  </a:lnTo>
                  <a:lnTo>
                    <a:pt x="88" y="34"/>
                  </a:lnTo>
                  <a:lnTo>
                    <a:pt x="72" y="46"/>
                  </a:lnTo>
                  <a:lnTo>
                    <a:pt x="58" y="58"/>
                  </a:lnTo>
                  <a:lnTo>
                    <a:pt x="58" y="58"/>
                  </a:lnTo>
                  <a:lnTo>
                    <a:pt x="46" y="72"/>
                  </a:lnTo>
                  <a:lnTo>
                    <a:pt x="34" y="88"/>
                  </a:lnTo>
                  <a:lnTo>
                    <a:pt x="24" y="104"/>
                  </a:lnTo>
                  <a:lnTo>
                    <a:pt x="16" y="122"/>
                  </a:lnTo>
                  <a:lnTo>
                    <a:pt x="8" y="140"/>
                  </a:lnTo>
                  <a:lnTo>
                    <a:pt x="4" y="160"/>
                  </a:lnTo>
                  <a:lnTo>
                    <a:pt x="0" y="180"/>
                  </a:lnTo>
                  <a:lnTo>
                    <a:pt x="0" y="200"/>
                  </a:lnTo>
                  <a:lnTo>
                    <a:pt x="0" y="200"/>
                  </a:lnTo>
                  <a:lnTo>
                    <a:pt x="0" y="214"/>
                  </a:lnTo>
                  <a:lnTo>
                    <a:pt x="2" y="228"/>
                  </a:lnTo>
                  <a:lnTo>
                    <a:pt x="10" y="254"/>
                  </a:lnTo>
                  <a:lnTo>
                    <a:pt x="20" y="280"/>
                  </a:lnTo>
                  <a:lnTo>
                    <a:pt x="34" y="306"/>
                  </a:lnTo>
                  <a:lnTo>
                    <a:pt x="50" y="330"/>
                  </a:lnTo>
                  <a:lnTo>
                    <a:pt x="66" y="354"/>
                  </a:lnTo>
                  <a:lnTo>
                    <a:pt x="100" y="402"/>
                  </a:lnTo>
                  <a:lnTo>
                    <a:pt x="100" y="402"/>
                  </a:lnTo>
                  <a:lnTo>
                    <a:pt x="114" y="424"/>
                  </a:lnTo>
                  <a:lnTo>
                    <a:pt x="124" y="444"/>
                  </a:lnTo>
                  <a:lnTo>
                    <a:pt x="132" y="462"/>
                  </a:lnTo>
                  <a:lnTo>
                    <a:pt x="138" y="470"/>
                  </a:lnTo>
                  <a:lnTo>
                    <a:pt x="138" y="470"/>
                  </a:lnTo>
                  <a:lnTo>
                    <a:pt x="142" y="474"/>
                  </a:lnTo>
                  <a:lnTo>
                    <a:pt x="146" y="476"/>
                  </a:lnTo>
                  <a:lnTo>
                    <a:pt x="150" y="476"/>
                  </a:lnTo>
                  <a:lnTo>
                    <a:pt x="250" y="476"/>
                  </a:lnTo>
                  <a:lnTo>
                    <a:pt x="250" y="476"/>
                  </a:lnTo>
                  <a:lnTo>
                    <a:pt x="254" y="476"/>
                  </a:lnTo>
                  <a:lnTo>
                    <a:pt x="258" y="47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68" y="462"/>
                  </a:lnTo>
                  <a:lnTo>
                    <a:pt x="276" y="444"/>
                  </a:lnTo>
                  <a:lnTo>
                    <a:pt x="286" y="424"/>
                  </a:lnTo>
                  <a:lnTo>
                    <a:pt x="300" y="402"/>
                  </a:lnTo>
                  <a:lnTo>
                    <a:pt x="300" y="402"/>
                  </a:lnTo>
                  <a:lnTo>
                    <a:pt x="334" y="354"/>
                  </a:lnTo>
                  <a:lnTo>
                    <a:pt x="350" y="330"/>
                  </a:lnTo>
                  <a:lnTo>
                    <a:pt x="366" y="306"/>
                  </a:lnTo>
                  <a:lnTo>
                    <a:pt x="380" y="280"/>
                  </a:lnTo>
                  <a:lnTo>
                    <a:pt x="392" y="254"/>
                  </a:lnTo>
                  <a:lnTo>
                    <a:pt x="398" y="228"/>
                  </a:lnTo>
                  <a:lnTo>
                    <a:pt x="400" y="214"/>
                  </a:lnTo>
                  <a:lnTo>
                    <a:pt x="400" y="200"/>
                  </a:lnTo>
                  <a:lnTo>
                    <a:pt x="400" y="200"/>
                  </a:lnTo>
                  <a:lnTo>
                    <a:pt x="400" y="180"/>
                  </a:lnTo>
                  <a:lnTo>
                    <a:pt x="396" y="160"/>
                  </a:lnTo>
                  <a:lnTo>
                    <a:pt x="392" y="140"/>
                  </a:lnTo>
                  <a:lnTo>
                    <a:pt x="386" y="122"/>
                  </a:lnTo>
                  <a:lnTo>
                    <a:pt x="376" y="104"/>
                  </a:lnTo>
                  <a:lnTo>
                    <a:pt x="366" y="88"/>
                  </a:lnTo>
                  <a:lnTo>
                    <a:pt x="356" y="72"/>
                  </a:lnTo>
                  <a:lnTo>
                    <a:pt x="342" y="58"/>
                  </a:lnTo>
                  <a:lnTo>
                    <a:pt x="342" y="58"/>
                  </a:lnTo>
                  <a:close/>
                  <a:moveTo>
                    <a:pt x="200" y="38"/>
                  </a:moveTo>
                  <a:lnTo>
                    <a:pt x="200" y="38"/>
                  </a:lnTo>
                  <a:lnTo>
                    <a:pt x="220" y="40"/>
                  </a:lnTo>
                  <a:lnTo>
                    <a:pt x="238" y="44"/>
                  </a:lnTo>
                  <a:lnTo>
                    <a:pt x="254" y="50"/>
                  </a:lnTo>
                  <a:lnTo>
                    <a:pt x="268" y="56"/>
                  </a:lnTo>
                  <a:lnTo>
                    <a:pt x="282" y="62"/>
                  </a:lnTo>
                  <a:lnTo>
                    <a:pt x="292" y="70"/>
                  </a:lnTo>
                  <a:lnTo>
                    <a:pt x="314" y="88"/>
                  </a:lnTo>
                  <a:lnTo>
                    <a:pt x="314" y="88"/>
                  </a:lnTo>
                  <a:lnTo>
                    <a:pt x="322" y="98"/>
                  </a:lnTo>
                  <a:lnTo>
                    <a:pt x="330" y="108"/>
                  </a:lnTo>
                  <a:lnTo>
                    <a:pt x="338" y="120"/>
                  </a:lnTo>
                  <a:lnTo>
                    <a:pt x="346" y="134"/>
                  </a:lnTo>
                  <a:lnTo>
                    <a:pt x="352" y="150"/>
                  </a:lnTo>
                  <a:lnTo>
                    <a:pt x="356" y="166"/>
                  </a:lnTo>
                  <a:lnTo>
                    <a:pt x="360" y="182"/>
                  </a:lnTo>
                  <a:lnTo>
                    <a:pt x="364" y="200"/>
                  </a:lnTo>
                  <a:lnTo>
                    <a:pt x="364" y="200"/>
                  </a:lnTo>
                  <a:lnTo>
                    <a:pt x="358" y="190"/>
                  </a:lnTo>
                  <a:lnTo>
                    <a:pt x="346" y="164"/>
                  </a:lnTo>
                  <a:lnTo>
                    <a:pt x="326" y="132"/>
                  </a:lnTo>
                  <a:lnTo>
                    <a:pt x="314" y="116"/>
                  </a:lnTo>
                  <a:lnTo>
                    <a:pt x="300" y="100"/>
                  </a:lnTo>
                  <a:lnTo>
                    <a:pt x="300" y="100"/>
                  </a:lnTo>
                  <a:lnTo>
                    <a:pt x="286" y="88"/>
                  </a:lnTo>
                  <a:lnTo>
                    <a:pt x="270" y="76"/>
                  </a:lnTo>
                  <a:lnTo>
                    <a:pt x="238" y="56"/>
                  </a:lnTo>
                  <a:lnTo>
                    <a:pt x="210" y="42"/>
                  </a:lnTo>
                  <a:lnTo>
                    <a:pt x="200" y="38"/>
                  </a:lnTo>
                  <a:lnTo>
                    <a:pt x="200" y="38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6" name="Freeform 72"/>
            <p:cNvSpPr/>
            <p:nvPr/>
          </p:nvSpPr>
          <p:spPr bwMode="auto">
            <a:xfrm>
              <a:off x="4810125" y="882650"/>
              <a:ext cx="41275" cy="120650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4" y="0"/>
                </a:cxn>
                <a:cxn ang="0">
                  <a:pos x="8" y="0"/>
                </a:cxn>
                <a:cxn ang="0">
                  <a:pos x="4" y="4"/>
                </a:cxn>
                <a:cxn ang="0">
                  <a:pos x="2" y="6"/>
                </a:cxn>
                <a:cxn ang="0">
                  <a:pos x="0" y="12"/>
                </a:cxn>
                <a:cxn ang="0">
                  <a:pos x="0" y="38"/>
                </a:cxn>
                <a:cxn ang="0">
                  <a:pos x="0" y="64"/>
                </a:cxn>
                <a:cxn ang="0">
                  <a:pos x="0" y="64"/>
                </a:cxn>
                <a:cxn ang="0">
                  <a:pos x="2" y="68"/>
                </a:cxn>
                <a:cxn ang="0">
                  <a:pos x="4" y="72"/>
                </a:cxn>
                <a:cxn ang="0">
                  <a:pos x="8" y="74"/>
                </a:cxn>
                <a:cxn ang="0">
                  <a:pos x="14" y="76"/>
                </a:cxn>
                <a:cxn ang="0">
                  <a:pos x="14" y="76"/>
                </a:cxn>
                <a:cxn ang="0">
                  <a:pos x="18" y="74"/>
                </a:cxn>
                <a:cxn ang="0">
                  <a:pos x="22" y="72"/>
                </a:cxn>
                <a:cxn ang="0">
                  <a:pos x="26" y="68"/>
                </a:cxn>
                <a:cxn ang="0">
                  <a:pos x="26" y="64"/>
                </a:cxn>
                <a:cxn ang="0">
                  <a:pos x="26" y="38"/>
                </a:cxn>
                <a:cxn ang="0">
                  <a:pos x="26" y="12"/>
                </a:cxn>
                <a:cxn ang="0">
                  <a:pos x="26" y="12"/>
                </a:cxn>
                <a:cxn ang="0">
                  <a:pos x="26" y="6"/>
                </a:cxn>
                <a:cxn ang="0">
                  <a:pos x="22" y="4"/>
                </a:cxn>
                <a:cxn ang="0">
                  <a:pos x="18" y="0"/>
                </a:cxn>
                <a:cxn ang="0">
                  <a:pos x="14" y="0"/>
                </a:cxn>
                <a:cxn ang="0">
                  <a:pos x="14" y="0"/>
                </a:cxn>
              </a:cxnLst>
              <a:rect l="0" t="0" r="r" b="b"/>
              <a:pathLst>
                <a:path w="26" h="76">
                  <a:moveTo>
                    <a:pt x="14" y="0"/>
                  </a:moveTo>
                  <a:lnTo>
                    <a:pt x="14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38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2" y="68"/>
                  </a:lnTo>
                  <a:lnTo>
                    <a:pt x="4" y="72"/>
                  </a:lnTo>
                  <a:lnTo>
                    <a:pt x="8" y="74"/>
                  </a:lnTo>
                  <a:lnTo>
                    <a:pt x="14" y="76"/>
                  </a:lnTo>
                  <a:lnTo>
                    <a:pt x="14" y="76"/>
                  </a:lnTo>
                  <a:lnTo>
                    <a:pt x="18" y="74"/>
                  </a:lnTo>
                  <a:lnTo>
                    <a:pt x="22" y="72"/>
                  </a:lnTo>
                  <a:lnTo>
                    <a:pt x="26" y="68"/>
                  </a:lnTo>
                  <a:lnTo>
                    <a:pt x="26" y="64"/>
                  </a:lnTo>
                  <a:lnTo>
                    <a:pt x="26" y="38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26" y="6"/>
                  </a:lnTo>
                  <a:lnTo>
                    <a:pt x="22" y="4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7" name="Freeform 73"/>
            <p:cNvSpPr/>
            <p:nvPr/>
          </p:nvSpPr>
          <p:spPr bwMode="auto">
            <a:xfrm>
              <a:off x="5010150" y="946150"/>
              <a:ext cx="79375" cy="107950"/>
            </a:xfrm>
            <a:custGeom>
              <a:avLst/>
              <a:gdLst/>
              <a:ahLst/>
              <a:cxnLst>
                <a:cxn ang="0">
                  <a:pos x="44" y="2"/>
                </a:cxn>
                <a:cxn ang="0">
                  <a:pos x="44" y="2"/>
                </a:cxn>
                <a:cxn ang="0">
                  <a:pos x="40" y="0"/>
                </a:cxn>
                <a:cxn ang="0">
                  <a:pos x="34" y="0"/>
                </a:cxn>
                <a:cxn ang="0">
                  <a:pos x="30" y="2"/>
                </a:cxn>
                <a:cxn ang="0">
                  <a:pos x="28" y="6"/>
                </a:cxn>
                <a:cxn ang="0">
                  <a:pos x="14" y="28"/>
                </a:cxn>
                <a:cxn ang="0">
                  <a:pos x="2" y="50"/>
                </a:cxn>
                <a:cxn ang="0">
                  <a:pos x="2" y="50"/>
                </a:cxn>
                <a:cxn ang="0">
                  <a:pos x="0" y="56"/>
                </a:cxn>
                <a:cxn ang="0">
                  <a:pos x="0" y="60"/>
                </a:cxn>
                <a:cxn ang="0">
                  <a:pos x="2" y="64"/>
                </a:cxn>
                <a:cxn ang="0">
                  <a:pos x="6" y="68"/>
                </a:cxn>
                <a:cxn ang="0">
                  <a:pos x="6" y="68"/>
                </a:cxn>
                <a:cxn ang="0">
                  <a:pos x="12" y="68"/>
                </a:cxn>
                <a:cxn ang="0">
                  <a:pos x="16" y="68"/>
                </a:cxn>
                <a:cxn ang="0">
                  <a:pos x="20" y="66"/>
                </a:cxn>
                <a:cxn ang="0">
                  <a:pos x="24" y="64"/>
                </a:cxn>
                <a:cxn ang="0">
                  <a:pos x="36" y="40"/>
                </a:cxn>
                <a:cxn ang="0">
                  <a:pos x="50" y="18"/>
                </a:cxn>
                <a:cxn ang="0">
                  <a:pos x="50" y="18"/>
                </a:cxn>
                <a:cxn ang="0">
                  <a:pos x="50" y="14"/>
                </a:cxn>
                <a:cxn ang="0">
                  <a:pos x="50" y="10"/>
                </a:cxn>
                <a:cxn ang="0">
                  <a:pos x="48" y="6"/>
                </a:cxn>
                <a:cxn ang="0">
                  <a:pos x="44" y="2"/>
                </a:cxn>
                <a:cxn ang="0">
                  <a:pos x="44" y="2"/>
                </a:cxn>
              </a:cxnLst>
              <a:rect l="0" t="0" r="r" b="b"/>
              <a:pathLst>
                <a:path w="50" h="68">
                  <a:moveTo>
                    <a:pt x="44" y="2"/>
                  </a:moveTo>
                  <a:lnTo>
                    <a:pt x="44" y="2"/>
                  </a:lnTo>
                  <a:lnTo>
                    <a:pt x="40" y="0"/>
                  </a:lnTo>
                  <a:lnTo>
                    <a:pt x="34" y="0"/>
                  </a:lnTo>
                  <a:lnTo>
                    <a:pt x="30" y="2"/>
                  </a:lnTo>
                  <a:lnTo>
                    <a:pt x="28" y="6"/>
                  </a:lnTo>
                  <a:lnTo>
                    <a:pt x="14" y="28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0" y="56"/>
                  </a:lnTo>
                  <a:lnTo>
                    <a:pt x="0" y="60"/>
                  </a:lnTo>
                  <a:lnTo>
                    <a:pt x="2" y="64"/>
                  </a:lnTo>
                  <a:lnTo>
                    <a:pt x="6" y="68"/>
                  </a:lnTo>
                  <a:lnTo>
                    <a:pt x="6" y="68"/>
                  </a:lnTo>
                  <a:lnTo>
                    <a:pt x="12" y="68"/>
                  </a:lnTo>
                  <a:lnTo>
                    <a:pt x="16" y="68"/>
                  </a:lnTo>
                  <a:lnTo>
                    <a:pt x="20" y="66"/>
                  </a:lnTo>
                  <a:lnTo>
                    <a:pt x="24" y="64"/>
                  </a:lnTo>
                  <a:lnTo>
                    <a:pt x="36" y="40"/>
                  </a:lnTo>
                  <a:lnTo>
                    <a:pt x="50" y="18"/>
                  </a:lnTo>
                  <a:lnTo>
                    <a:pt x="50" y="18"/>
                  </a:lnTo>
                  <a:lnTo>
                    <a:pt x="50" y="14"/>
                  </a:lnTo>
                  <a:lnTo>
                    <a:pt x="50" y="10"/>
                  </a:lnTo>
                  <a:lnTo>
                    <a:pt x="48" y="6"/>
                  </a:lnTo>
                  <a:lnTo>
                    <a:pt x="44" y="2"/>
                  </a:lnTo>
                  <a:lnTo>
                    <a:pt x="44" y="2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8" name="Freeform 74"/>
            <p:cNvSpPr/>
            <p:nvPr/>
          </p:nvSpPr>
          <p:spPr bwMode="auto">
            <a:xfrm>
              <a:off x="5156200" y="1120775"/>
              <a:ext cx="107950" cy="79375"/>
            </a:xfrm>
            <a:custGeom>
              <a:avLst/>
              <a:gdLst/>
              <a:ahLst/>
              <a:cxnLst>
                <a:cxn ang="0">
                  <a:pos x="68" y="6"/>
                </a:cxn>
                <a:cxn ang="0">
                  <a:pos x="68" y="6"/>
                </a:cxn>
                <a:cxn ang="0">
                  <a:pos x="64" y="2"/>
                </a:cxn>
                <a:cxn ang="0">
                  <a:pos x="60" y="0"/>
                </a:cxn>
                <a:cxn ang="0">
                  <a:pos x="56" y="0"/>
                </a:cxn>
                <a:cxn ang="0">
                  <a:pos x="50" y="2"/>
                </a:cxn>
                <a:cxn ang="0">
                  <a:pos x="28" y="14"/>
                </a:cxn>
                <a:cxn ang="0">
                  <a:pos x="6" y="28"/>
                </a:cxn>
                <a:cxn ang="0">
                  <a:pos x="6" y="28"/>
                </a:cxn>
                <a:cxn ang="0">
                  <a:pos x="2" y="30"/>
                </a:cxn>
                <a:cxn ang="0">
                  <a:pos x="0" y="36"/>
                </a:cxn>
                <a:cxn ang="0">
                  <a:pos x="0" y="40"/>
                </a:cxn>
                <a:cxn ang="0">
                  <a:pos x="2" y="44"/>
                </a:cxn>
                <a:cxn ang="0">
                  <a:pos x="2" y="44"/>
                </a:cxn>
                <a:cxn ang="0">
                  <a:pos x="6" y="48"/>
                </a:cxn>
                <a:cxn ang="0">
                  <a:pos x="10" y="50"/>
                </a:cxn>
                <a:cxn ang="0">
                  <a:pos x="14" y="50"/>
                </a:cxn>
                <a:cxn ang="0">
                  <a:pos x="18" y="50"/>
                </a:cxn>
                <a:cxn ang="0">
                  <a:pos x="40" y="36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6" y="20"/>
                </a:cxn>
                <a:cxn ang="0">
                  <a:pos x="68" y="16"/>
                </a:cxn>
                <a:cxn ang="0">
                  <a:pos x="68" y="12"/>
                </a:cxn>
                <a:cxn ang="0">
                  <a:pos x="68" y="6"/>
                </a:cxn>
                <a:cxn ang="0">
                  <a:pos x="68" y="6"/>
                </a:cxn>
              </a:cxnLst>
              <a:rect l="0" t="0" r="r" b="b"/>
              <a:pathLst>
                <a:path w="68" h="50">
                  <a:moveTo>
                    <a:pt x="68" y="6"/>
                  </a:moveTo>
                  <a:lnTo>
                    <a:pt x="68" y="6"/>
                  </a:lnTo>
                  <a:lnTo>
                    <a:pt x="64" y="2"/>
                  </a:lnTo>
                  <a:lnTo>
                    <a:pt x="60" y="0"/>
                  </a:lnTo>
                  <a:lnTo>
                    <a:pt x="56" y="0"/>
                  </a:lnTo>
                  <a:lnTo>
                    <a:pt x="50" y="2"/>
                  </a:lnTo>
                  <a:lnTo>
                    <a:pt x="28" y="14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2" y="30"/>
                  </a:lnTo>
                  <a:lnTo>
                    <a:pt x="0" y="36"/>
                  </a:lnTo>
                  <a:lnTo>
                    <a:pt x="0" y="40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6" y="48"/>
                  </a:lnTo>
                  <a:lnTo>
                    <a:pt x="10" y="50"/>
                  </a:lnTo>
                  <a:lnTo>
                    <a:pt x="14" y="50"/>
                  </a:lnTo>
                  <a:lnTo>
                    <a:pt x="18" y="50"/>
                  </a:lnTo>
                  <a:lnTo>
                    <a:pt x="40" y="36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6" y="20"/>
                  </a:lnTo>
                  <a:lnTo>
                    <a:pt x="68" y="16"/>
                  </a:lnTo>
                  <a:lnTo>
                    <a:pt x="68" y="12"/>
                  </a:lnTo>
                  <a:lnTo>
                    <a:pt x="68" y="6"/>
                  </a:lnTo>
                  <a:lnTo>
                    <a:pt x="68" y="6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29" name="Freeform 75"/>
            <p:cNvSpPr/>
            <p:nvPr/>
          </p:nvSpPr>
          <p:spPr bwMode="auto">
            <a:xfrm>
              <a:off x="5210175" y="1362075"/>
              <a:ext cx="120650" cy="38100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38" y="0"/>
                </a:cxn>
                <a:cxn ang="0">
                  <a:pos x="12" y="0"/>
                </a:cxn>
                <a:cxn ang="0">
                  <a:pos x="12" y="0"/>
                </a:cxn>
                <a:cxn ang="0">
                  <a:pos x="6" y="0"/>
                </a:cxn>
                <a:cxn ang="0">
                  <a:pos x="4" y="2"/>
                </a:cxn>
                <a:cxn ang="0">
                  <a:pos x="0" y="6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6"/>
                </a:cxn>
                <a:cxn ang="0">
                  <a:pos x="4" y="20"/>
                </a:cxn>
                <a:cxn ang="0">
                  <a:pos x="6" y="24"/>
                </a:cxn>
                <a:cxn ang="0">
                  <a:pos x="12" y="24"/>
                </a:cxn>
                <a:cxn ang="0">
                  <a:pos x="38" y="24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8" y="24"/>
                </a:cxn>
                <a:cxn ang="0">
                  <a:pos x="72" y="20"/>
                </a:cxn>
                <a:cxn ang="0">
                  <a:pos x="74" y="16"/>
                </a:cxn>
                <a:cxn ang="0">
                  <a:pos x="76" y="12"/>
                </a:cxn>
                <a:cxn ang="0">
                  <a:pos x="76" y="12"/>
                </a:cxn>
                <a:cxn ang="0">
                  <a:pos x="74" y="6"/>
                </a:cxn>
                <a:cxn ang="0">
                  <a:pos x="72" y="2"/>
                </a:cxn>
                <a:cxn ang="0">
                  <a:pos x="68" y="0"/>
                </a:cxn>
                <a:cxn ang="0">
                  <a:pos x="64" y="0"/>
                </a:cxn>
                <a:cxn ang="0">
                  <a:pos x="64" y="0"/>
                </a:cxn>
              </a:cxnLst>
              <a:rect l="0" t="0" r="r" b="b"/>
              <a:pathLst>
                <a:path w="76" h="24">
                  <a:moveTo>
                    <a:pt x="64" y="0"/>
                  </a:moveTo>
                  <a:lnTo>
                    <a:pt x="38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4" y="20"/>
                  </a:lnTo>
                  <a:lnTo>
                    <a:pt x="6" y="24"/>
                  </a:lnTo>
                  <a:lnTo>
                    <a:pt x="12" y="24"/>
                  </a:lnTo>
                  <a:lnTo>
                    <a:pt x="38" y="24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8" y="24"/>
                  </a:lnTo>
                  <a:lnTo>
                    <a:pt x="72" y="20"/>
                  </a:lnTo>
                  <a:lnTo>
                    <a:pt x="74" y="16"/>
                  </a:lnTo>
                  <a:lnTo>
                    <a:pt x="76" y="12"/>
                  </a:lnTo>
                  <a:lnTo>
                    <a:pt x="76" y="12"/>
                  </a:lnTo>
                  <a:lnTo>
                    <a:pt x="74" y="6"/>
                  </a:lnTo>
                  <a:lnTo>
                    <a:pt x="72" y="2"/>
                  </a:lnTo>
                  <a:lnTo>
                    <a:pt x="68" y="0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30" name="Freeform 76"/>
            <p:cNvSpPr/>
            <p:nvPr/>
          </p:nvSpPr>
          <p:spPr bwMode="auto">
            <a:xfrm>
              <a:off x="5156200" y="1558925"/>
              <a:ext cx="107950" cy="79375"/>
            </a:xfrm>
            <a:custGeom>
              <a:avLst/>
              <a:gdLst/>
              <a:ahLst/>
              <a:cxnLst>
                <a:cxn ang="0">
                  <a:pos x="64" y="28"/>
                </a:cxn>
                <a:cxn ang="0">
                  <a:pos x="40" y="14"/>
                </a:cxn>
                <a:cxn ang="0">
                  <a:pos x="18" y="2"/>
                </a:cxn>
                <a:cxn ang="0">
                  <a:pos x="18" y="2"/>
                </a:cxn>
                <a:cxn ang="0">
                  <a:pos x="14" y="0"/>
                </a:cxn>
                <a:cxn ang="0">
                  <a:pos x="10" y="0"/>
                </a:cxn>
                <a:cxn ang="0">
                  <a:pos x="6" y="4"/>
                </a:cxn>
                <a:cxn ang="0">
                  <a:pos x="2" y="6"/>
                </a:cxn>
                <a:cxn ang="0">
                  <a:pos x="2" y="6"/>
                </a:cxn>
                <a:cxn ang="0">
                  <a:pos x="0" y="12"/>
                </a:cxn>
                <a:cxn ang="0">
                  <a:pos x="0" y="16"/>
                </a:cxn>
                <a:cxn ang="0">
                  <a:pos x="2" y="20"/>
                </a:cxn>
                <a:cxn ang="0">
                  <a:pos x="6" y="24"/>
                </a:cxn>
                <a:cxn ang="0">
                  <a:pos x="28" y="36"/>
                </a:cxn>
                <a:cxn ang="0">
                  <a:pos x="50" y="50"/>
                </a:cxn>
                <a:cxn ang="0">
                  <a:pos x="50" y="50"/>
                </a:cxn>
                <a:cxn ang="0">
                  <a:pos x="56" y="50"/>
                </a:cxn>
                <a:cxn ang="0">
                  <a:pos x="60" y="50"/>
                </a:cxn>
                <a:cxn ang="0">
                  <a:pos x="64" y="48"/>
                </a:cxn>
                <a:cxn ang="0">
                  <a:pos x="68" y="44"/>
                </a:cxn>
                <a:cxn ang="0">
                  <a:pos x="68" y="44"/>
                </a:cxn>
                <a:cxn ang="0">
                  <a:pos x="68" y="40"/>
                </a:cxn>
                <a:cxn ang="0">
                  <a:pos x="68" y="36"/>
                </a:cxn>
                <a:cxn ang="0">
                  <a:pos x="66" y="30"/>
                </a:cxn>
                <a:cxn ang="0">
                  <a:pos x="64" y="28"/>
                </a:cxn>
                <a:cxn ang="0">
                  <a:pos x="64" y="28"/>
                </a:cxn>
              </a:cxnLst>
              <a:rect l="0" t="0" r="r" b="b"/>
              <a:pathLst>
                <a:path w="68" h="50">
                  <a:moveTo>
                    <a:pt x="64" y="28"/>
                  </a:moveTo>
                  <a:lnTo>
                    <a:pt x="40" y="1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4" y="0"/>
                  </a:lnTo>
                  <a:lnTo>
                    <a:pt x="10" y="0"/>
                  </a:lnTo>
                  <a:lnTo>
                    <a:pt x="6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2" y="20"/>
                  </a:lnTo>
                  <a:lnTo>
                    <a:pt x="6" y="24"/>
                  </a:lnTo>
                  <a:lnTo>
                    <a:pt x="28" y="36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6" y="50"/>
                  </a:lnTo>
                  <a:lnTo>
                    <a:pt x="60" y="50"/>
                  </a:lnTo>
                  <a:lnTo>
                    <a:pt x="64" y="48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8" y="40"/>
                  </a:lnTo>
                  <a:lnTo>
                    <a:pt x="68" y="36"/>
                  </a:lnTo>
                  <a:lnTo>
                    <a:pt x="66" y="30"/>
                  </a:lnTo>
                  <a:lnTo>
                    <a:pt x="64" y="28"/>
                  </a:lnTo>
                  <a:lnTo>
                    <a:pt x="64" y="28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31" name="Freeform 77"/>
            <p:cNvSpPr/>
            <p:nvPr/>
          </p:nvSpPr>
          <p:spPr bwMode="auto">
            <a:xfrm>
              <a:off x="4572000" y="946150"/>
              <a:ext cx="79375" cy="107950"/>
            </a:xfrm>
            <a:custGeom>
              <a:avLst/>
              <a:gdLst/>
              <a:ahLst/>
              <a:cxnLst>
                <a:cxn ang="0">
                  <a:pos x="50" y="50"/>
                </a:cxn>
                <a:cxn ang="0">
                  <a:pos x="36" y="28"/>
                </a:cxn>
                <a:cxn ang="0">
                  <a:pos x="24" y="6"/>
                </a:cxn>
                <a:cxn ang="0">
                  <a:pos x="24" y="6"/>
                </a:cxn>
                <a:cxn ang="0">
                  <a:pos x="20" y="2"/>
                </a:cxn>
                <a:cxn ang="0">
                  <a:pos x="16" y="0"/>
                </a:cxn>
                <a:cxn ang="0">
                  <a:pos x="12" y="0"/>
                </a:cxn>
                <a:cxn ang="0">
                  <a:pos x="6" y="2"/>
                </a:cxn>
                <a:cxn ang="0">
                  <a:pos x="6" y="2"/>
                </a:cxn>
                <a:cxn ang="0">
                  <a:pos x="2" y="6"/>
                </a:cxn>
                <a:cxn ang="0">
                  <a:pos x="0" y="10"/>
                </a:cxn>
                <a:cxn ang="0">
                  <a:pos x="0" y="14"/>
                </a:cxn>
                <a:cxn ang="0">
                  <a:pos x="2" y="18"/>
                </a:cxn>
                <a:cxn ang="0">
                  <a:pos x="14" y="40"/>
                </a:cxn>
                <a:cxn ang="0">
                  <a:pos x="28" y="64"/>
                </a:cxn>
                <a:cxn ang="0">
                  <a:pos x="28" y="64"/>
                </a:cxn>
                <a:cxn ang="0">
                  <a:pos x="30" y="66"/>
                </a:cxn>
                <a:cxn ang="0">
                  <a:pos x="34" y="68"/>
                </a:cxn>
                <a:cxn ang="0">
                  <a:pos x="40" y="68"/>
                </a:cxn>
                <a:cxn ang="0">
                  <a:pos x="44" y="68"/>
                </a:cxn>
                <a:cxn ang="0">
                  <a:pos x="44" y="68"/>
                </a:cxn>
                <a:cxn ang="0">
                  <a:pos x="48" y="64"/>
                </a:cxn>
                <a:cxn ang="0">
                  <a:pos x="50" y="60"/>
                </a:cxn>
                <a:cxn ang="0">
                  <a:pos x="50" y="56"/>
                </a:cxn>
                <a:cxn ang="0">
                  <a:pos x="50" y="50"/>
                </a:cxn>
                <a:cxn ang="0">
                  <a:pos x="50" y="50"/>
                </a:cxn>
              </a:cxnLst>
              <a:rect l="0" t="0" r="r" b="b"/>
              <a:pathLst>
                <a:path w="50" h="68">
                  <a:moveTo>
                    <a:pt x="50" y="50"/>
                  </a:moveTo>
                  <a:lnTo>
                    <a:pt x="36" y="28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0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8"/>
                  </a:lnTo>
                  <a:lnTo>
                    <a:pt x="14" y="40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30" y="66"/>
                  </a:lnTo>
                  <a:lnTo>
                    <a:pt x="34" y="68"/>
                  </a:lnTo>
                  <a:lnTo>
                    <a:pt x="40" y="68"/>
                  </a:lnTo>
                  <a:lnTo>
                    <a:pt x="44" y="68"/>
                  </a:lnTo>
                  <a:lnTo>
                    <a:pt x="44" y="68"/>
                  </a:lnTo>
                  <a:lnTo>
                    <a:pt x="48" y="64"/>
                  </a:lnTo>
                  <a:lnTo>
                    <a:pt x="50" y="60"/>
                  </a:lnTo>
                  <a:lnTo>
                    <a:pt x="50" y="56"/>
                  </a:lnTo>
                  <a:lnTo>
                    <a:pt x="50" y="50"/>
                  </a:lnTo>
                  <a:lnTo>
                    <a:pt x="50" y="50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32" name="Freeform 78"/>
            <p:cNvSpPr/>
            <p:nvPr/>
          </p:nvSpPr>
          <p:spPr bwMode="auto">
            <a:xfrm>
              <a:off x="4397375" y="1120775"/>
              <a:ext cx="107950" cy="79375"/>
            </a:xfrm>
            <a:custGeom>
              <a:avLst/>
              <a:gdLst/>
              <a:ahLst/>
              <a:cxnLst>
                <a:cxn ang="0">
                  <a:pos x="64" y="28"/>
                </a:cxn>
                <a:cxn ang="0">
                  <a:pos x="40" y="14"/>
                </a:cxn>
                <a:cxn ang="0">
                  <a:pos x="18" y="2"/>
                </a:cxn>
                <a:cxn ang="0">
                  <a:pos x="18" y="2"/>
                </a:cxn>
                <a:cxn ang="0">
                  <a:pos x="14" y="0"/>
                </a:cxn>
                <a:cxn ang="0">
                  <a:pos x="10" y="0"/>
                </a:cxn>
                <a:cxn ang="0">
                  <a:pos x="4" y="2"/>
                </a:cxn>
                <a:cxn ang="0">
                  <a:pos x="2" y="6"/>
                </a:cxn>
                <a:cxn ang="0">
                  <a:pos x="2" y="6"/>
                </a:cxn>
                <a:cxn ang="0">
                  <a:pos x="0" y="12"/>
                </a:cxn>
                <a:cxn ang="0">
                  <a:pos x="0" y="16"/>
                </a:cxn>
                <a:cxn ang="0">
                  <a:pos x="2" y="20"/>
                </a:cxn>
                <a:cxn ang="0">
                  <a:pos x="6" y="24"/>
                </a:cxn>
                <a:cxn ang="0">
                  <a:pos x="28" y="36"/>
                </a:cxn>
                <a:cxn ang="0">
                  <a:pos x="50" y="50"/>
                </a:cxn>
                <a:cxn ang="0">
                  <a:pos x="50" y="50"/>
                </a:cxn>
                <a:cxn ang="0">
                  <a:pos x="56" y="50"/>
                </a:cxn>
                <a:cxn ang="0">
                  <a:pos x="60" y="50"/>
                </a:cxn>
                <a:cxn ang="0">
                  <a:pos x="64" y="48"/>
                </a:cxn>
                <a:cxn ang="0">
                  <a:pos x="66" y="44"/>
                </a:cxn>
                <a:cxn ang="0">
                  <a:pos x="66" y="44"/>
                </a:cxn>
                <a:cxn ang="0">
                  <a:pos x="68" y="40"/>
                </a:cxn>
                <a:cxn ang="0">
                  <a:pos x="68" y="36"/>
                </a:cxn>
                <a:cxn ang="0">
                  <a:pos x="66" y="30"/>
                </a:cxn>
                <a:cxn ang="0">
                  <a:pos x="64" y="28"/>
                </a:cxn>
                <a:cxn ang="0">
                  <a:pos x="64" y="28"/>
                </a:cxn>
              </a:cxnLst>
              <a:rect l="0" t="0" r="r" b="b"/>
              <a:pathLst>
                <a:path w="68" h="50">
                  <a:moveTo>
                    <a:pt x="64" y="28"/>
                  </a:moveTo>
                  <a:lnTo>
                    <a:pt x="40" y="1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4" y="0"/>
                  </a:lnTo>
                  <a:lnTo>
                    <a:pt x="10" y="0"/>
                  </a:lnTo>
                  <a:lnTo>
                    <a:pt x="4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2" y="20"/>
                  </a:lnTo>
                  <a:lnTo>
                    <a:pt x="6" y="24"/>
                  </a:lnTo>
                  <a:lnTo>
                    <a:pt x="28" y="36"/>
                  </a:lnTo>
                  <a:lnTo>
                    <a:pt x="50" y="50"/>
                  </a:lnTo>
                  <a:lnTo>
                    <a:pt x="50" y="50"/>
                  </a:lnTo>
                  <a:lnTo>
                    <a:pt x="56" y="50"/>
                  </a:lnTo>
                  <a:lnTo>
                    <a:pt x="60" y="50"/>
                  </a:lnTo>
                  <a:lnTo>
                    <a:pt x="64" y="48"/>
                  </a:lnTo>
                  <a:lnTo>
                    <a:pt x="66" y="44"/>
                  </a:lnTo>
                  <a:lnTo>
                    <a:pt x="66" y="44"/>
                  </a:lnTo>
                  <a:lnTo>
                    <a:pt x="68" y="40"/>
                  </a:lnTo>
                  <a:lnTo>
                    <a:pt x="68" y="36"/>
                  </a:lnTo>
                  <a:lnTo>
                    <a:pt x="66" y="30"/>
                  </a:lnTo>
                  <a:lnTo>
                    <a:pt x="64" y="28"/>
                  </a:lnTo>
                  <a:lnTo>
                    <a:pt x="64" y="28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33" name="Freeform 79"/>
            <p:cNvSpPr/>
            <p:nvPr/>
          </p:nvSpPr>
          <p:spPr bwMode="auto">
            <a:xfrm>
              <a:off x="4333875" y="1362075"/>
              <a:ext cx="120650" cy="38100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38" y="0"/>
                </a:cxn>
                <a:cxn ang="0">
                  <a:pos x="12" y="0"/>
                </a:cxn>
                <a:cxn ang="0">
                  <a:pos x="12" y="0"/>
                </a:cxn>
                <a:cxn ang="0">
                  <a:pos x="6" y="0"/>
                </a:cxn>
                <a:cxn ang="0">
                  <a:pos x="4" y="2"/>
                </a:cxn>
                <a:cxn ang="0">
                  <a:pos x="0" y="6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6"/>
                </a:cxn>
                <a:cxn ang="0">
                  <a:pos x="4" y="20"/>
                </a:cxn>
                <a:cxn ang="0">
                  <a:pos x="6" y="24"/>
                </a:cxn>
                <a:cxn ang="0">
                  <a:pos x="12" y="24"/>
                </a:cxn>
                <a:cxn ang="0">
                  <a:pos x="38" y="24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8" y="24"/>
                </a:cxn>
                <a:cxn ang="0">
                  <a:pos x="72" y="20"/>
                </a:cxn>
                <a:cxn ang="0">
                  <a:pos x="74" y="16"/>
                </a:cxn>
                <a:cxn ang="0">
                  <a:pos x="76" y="12"/>
                </a:cxn>
                <a:cxn ang="0">
                  <a:pos x="76" y="12"/>
                </a:cxn>
                <a:cxn ang="0">
                  <a:pos x="74" y="6"/>
                </a:cxn>
                <a:cxn ang="0">
                  <a:pos x="72" y="2"/>
                </a:cxn>
                <a:cxn ang="0">
                  <a:pos x="68" y="0"/>
                </a:cxn>
                <a:cxn ang="0">
                  <a:pos x="64" y="0"/>
                </a:cxn>
                <a:cxn ang="0">
                  <a:pos x="64" y="0"/>
                </a:cxn>
              </a:cxnLst>
              <a:rect l="0" t="0" r="r" b="b"/>
              <a:pathLst>
                <a:path w="76" h="24">
                  <a:moveTo>
                    <a:pt x="64" y="0"/>
                  </a:moveTo>
                  <a:lnTo>
                    <a:pt x="38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4" y="20"/>
                  </a:lnTo>
                  <a:lnTo>
                    <a:pt x="6" y="24"/>
                  </a:lnTo>
                  <a:lnTo>
                    <a:pt x="12" y="24"/>
                  </a:lnTo>
                  <a:lnTo>
                    <a:pt x="38" y="24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8" y="24"/>
                  </a:lnTo>
                  <a:lnTo>
                    <a:pt x="72" y="20"/>
                  </a:lnTo>
                  <a:lnTo>
                    <a:pt x="74" y="16"/>
                  </a:lnTo>
                  <a:lnTo>
                    <a:pt x="76" y="12"/>
                  </a:lnTo>
                  <a:lnTo>
                    <a:pt x="76" y="12"/>
                  </a:lnTo>
                  <a:lnTo>
                    <a:pt x="74" y="6"/>
                  </a:lnTo>
                  <a:lnTo>
                    <a:pt x="72" y="2"/>
                  </a:lnTo>
                  <a:lnTo>
                    <a:pt x="68" y="0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  <p:sp>
          <p:nvSpPr>
            <p:cNvPr id="34" name="Freeform 80"/>
            <p:cNvSpPr/>
            <p:nvPr/>
          </p:nvSpPr>
          <p:spPr bwMode="auto">
            <a:xfrm>
              <a:off x="4397375" y="1558925"/>
              <a:ext cx="107950" cy="79375"/>
            </a:xfrm>
            <a:custGeom>
              <a:avLst/>
              <a:gdLst/>
              <a:ahLst/>
              <a:cxnLst>
                <a:cxn ang="0">
                  <a:pos x="66" y="6"/>
                </a:cxn>
                <a:cxn ang="0">
                  <a:pos x="66" y="6"/>
                </a:cxn>
                <a:cxn ang="0">
                  <a:pos x="64" y="4"/>
                </a:cxn>
                <a:cxn ang="0">
                  <a:pos x="60" y="0"/>
                </a:cxn>
                <a:cxn ang="0">
                  <a:pos x="56" y="0"/>
                </a:cxn>
                <a:cxn ang="0">
                  <a:pos x="50" y="2"/>
                </a:cxn>
                <a:cxn ang="0">
                  <a:pos x="28" y="14"/>
                </a:cxn>
                <a:cxn ang="0">
                  <a:pos x="6" y="28"/>
                </a:cxn>
                <a:cxn ang="0">
                  <a:pos x="6" y="28"/>
                </a:cxn>
                <a:cxn ang="0">
                  <a:pos x="2" y="30"/>
                </a:cxn>
                <a:cxn ang="0">
                  <a:pos x="0" y="36"/>
                </a:cxn>
                <a:cxn ang="0">
                  <a:pos x="0" y="40"/>
                </a:cxn>
                <a:cxn ang="0">
                  <a:pos x="2" y="44"/>
                </a:cxn>
                <a:cxn ang="0">
                  <a:pos x="2" y="44"/>
                </a:cxn>
                <a:cxn ang="0">
                  <a:pos x="4" y="48"/>
                </a:cxn>
                <a:cxn ang="0">
                  <a:pos x="10" y="50"/>
                </a:cxn>
                <a:cxn ang="0">
                  <a:pos x="14" y="50"/>
                </a:cxn>
                <a:cxn ang="0">
                  <a:pos x="18" y="50"/>
                </a:cxn>
                <a:cxn ang="0">
                  <a:pos x="40" y="36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6" y="20"/>
                </a:cxn>
                <a:cxn ang="0">
                  <a:pos x="68" y="16"/>
                </a:cxn>
                <a:cxn ang="0">
                  <a:pos x="68" y="12"/>
                </a:cxn>
                <a:cxn ang="0">
                  <a:pos x="66" y="6"/>
                </a:cxn>
                <a:cxn ang="0">
                  <a:pos x="66" y="6"/>
                </a:cxn>
              </a:cxnLst>
              <a:rect l="0" t="0" r="r" b="b"/>
              <a:pathLst>
                <a:path w="68" h="50">
                  <a:moveTo>
                    <a:pt x="66" y="6"/>
                  </a:moveTo>
                  <a:lnTo>
                    <a:pt x="66" y="6"/>
                  </a:lnTo>
                  <a:lnTo>
                    <a:pt x="64" y="4"/>
                  </a:lnTo>
                  <a:lnTo>
                    <a:pt x="60" y="0"/>
                  </a:lnTo>
                  <a:lnTo>
                    <a:pt x="56" y="0"/>
                  </a:lnTo>
                  <a:lnTo>
                    <a:pt x="50" y="2"/>
                  </a:lnTo>
                  <a:lnTo>
                    <a:pt x="28" y="14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2" y="30"/>
                  </a:lnTo>
                  <a:lnTo>
                    <a:pt x="0" y="36"/>
                  </a:lnTo>
                  <a:lnTo>
                    <a:pt x="0" y="40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4" y="48"/>
                  </a:lnTo>
                  <a:lnTo>
                    <a:pt x="10" y="50"/>
                  </a:lnTo>
                  <a:lnTo>
                    <a:pt x="14" y="50"/>
                  </a:lnTo>
                  <a:lnTo>
                    <a:pt x="18" y="50"/>
                  </a:lnTo>
                  <a:lnTo>
                    <a:pt x="40" y="36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6" y="20"/>
                  </a:lnTo>
                  <a:lnTo>
                    <a:pt x="68" y="16"/>
                  </a:lnTo>
                  <a:lnTo>
                    <a:pt x="68" y="12"/>
                  </a:lnTo>
                  <a:lnTo>
                    <a:pt x="66" y="6"/>
                  </a:lnTo>
                  <a:lnTo>
                    <a:pt x="66" y="6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 u="sng"/>
            </a:p>
          </p:txBody>
        </p:sp>
      </p:grpSp>
      <p:sp>
        <p:nvSpPr>
          <p:cNvPr id="35" name="矩形 34"/>
          <p:cNvSpPr/>
          <p:nvPr/>
        </p:nvSpPr>
        <p:spPr>
          <a:xfrm>
            <a:off x="1323445" y="156615"/>
            <a:ext cx="1436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Two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培训内容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矩形 37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1847825" y="4180613"/>
            <a:ext cx="121700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CN" altLang="en-US" sz="2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工艺</a:t>
            </a:r>
            <a:r>
              <a:rPr lang="zh-CN" altLang="en-US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设计</a:t>
            </a:r>
            <a:endParaRPr lang="en-US" altLang="zh-CN" sz="2000" b="1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/>
            <a:r>
              <a:rPr lang="en-US" altLang="zh-CN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Process </a:t>
            </a:r>
            <a:endParaRPr lang="en-US" altLang="zh-CN" sz="2000" b="1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/>
            <a:r>
              <a:rPr lang="en-US" altLang="zh-CN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Design </a:t>
            </a:r>
            <a:endParaRPr lang="zh-CN" altLang="en-US" sz="2000" b="1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3746037" y="2179126"/>
            <a:ext cx="173316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CN" altLang="en-US" sz="2000" b="1" dirty="0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基础</a:t>
            </a:r>
            <a:r>
              <a:rPr lang="zh-CN" altLang="en-US" sz="2000" b="1" dirty="0" smtClean="0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工程设计</a:t>
            </a:r>
            <a:endParaRPr lang="en-US" altLang="zh-CN" sz="2000" b="1" dirty="0" smtClean="0">
              <a:solidFill>
                <a:schemeClr val="accent1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/>
            <a:r>
              <a:rPr lang="en-US" altLang="zh-CN" sz="2000" b="1" dirty="0" smtClean="0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Basic </a:t>
            </a:r>
            <a:endParaRPr lang="en-US" altLang="zh-CN" sz="2000" b="1" dirty="0" smtClean="0">
              <a:solidFill>
                <a:schemeClr val="accent1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/>
            <a:r>
              <a:rPr lang="en-US" altLang="zh-CN" sz="2000" b="1" dirty="0" smtClean="0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Engineering</a:t>
            </a:r>
            <a:endParaRPr lang="zh-CN" altLang="en-US" sz="2000" b="1" dirty="0">
              <a:solidFill>
                <a:schemeClr val="accent1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46" name="矩形 45"/>
          <p:cNvSpPr/>
          <p:nvPr/>
        </p:nvSpPr>
        <p:spPr>
          <a:xfrm>
            <a:off x="5744714" y="4269865"/>
            <a:ext cx="235681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详细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工程设计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/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Detailed Engineering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grpSp>
        <p:nvGrpSpPr>
          <p:cNvPr id="47" name="组 17"/>
          <p:cNvGrpSpPr/>
          <p:nvPr/>
        </p:nvGrpSpPr>
        <p:grpSpPr>
          <a:xfrm>
            <a:off x="2092515" y="3521695"/>
            <a:ext cx="660400" cy="647700"/>
            <a:chOff x="7904163" y="5362575"/>
            <a:chExt cx="660400" cy="647700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48" name="Freeform 787"/>
            <p:cNvSpPr/>
            <p:nvPr/>
          </p:nvSpPr>
          <p:spPr bwMode="auto">
            <a:xfrm>
              <a:off x="7959726" y="5373688"/>
              <a:ext cx="73025" cy="76200"/>
            </a:xfrm>
            <a:custGeom>
              <a:avLst/>
              <a:gdLst>
                <a:gd name="T0" fmla="*/ 9 w 30"/>
                <a:gd name="T1" fmla="*/ 20 h 31"/>
                <a:gd name="T2" fmla="*/ 30 w 30"/>
                <a:gd name="T3" fmla="*/ 4 h 31"/>
                <a:gd name="T4" fmla="*/ 28 w 30"/>
                <a:gd name="T5" fmla="*/ 0 h 31"/>
                <a:gd name="T6" fmla="*/ 0 w 30"/>
                <a:gd name="T7" fmla="*/ 30 h 31"/>
                <a:gd name="T8" fmla="*/ 9 w 30"/>
                <a:gd name="T9" fmla="*/ 2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1">
                  <a:moveTo>
                    <a:pt x="9" y="20"/>
                  </a:moveTo>
                  <a:cubicBezTo>
                    <a:pt x="15" y="14"/>
                    <a:pt x="22" y="9"/>
                    <a:pt x="30" y="4"/>
                  </a:cubicBezTo>
                  <a:cubicBezTo>
                    <a:pt x="30" y="2"/>
                    <a:pt x="30" y="0"/>
                    <a:pt x="28" y="0"/>
                  </a:cubicBezTo>
                  <a:cubicBezTo>
                    <a:pt x="16" y="6"/>
                    <a:pt x="1" y="16"/>
                    <a:pt x="0" y="30"/>
                  </a:cubicBezTo>
                  <a:cubicBezTo>
                    <a:pt x="6" y="31"/>
                    <a:pt x="7" y="23"/>
                    <a:pt x="9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788"/>
            <p:cNvSpPr>
              <a:spLocks noEditPoints="1"/>
            </p:cNvSpPr>
            <p:nvPr/>
          </p:nvSpPr>
          <p:spPr bwMode="auto">
            <a:xfrm>
              <a:off x="7948613" y="5362575"/>
              <a:ext cx="590550" cy="647700"/>
            </a:xfrm>
            <a:custGeom>
              <a:avLst/>
              <a:gdLst>
                <a:gd name="T0" fmla="*/ 216 w 243"/>
                <a:gd name="T1" fmla="*/ 220 h 266"/>
                <a:gd name="T2" fmla="*/ 96 w 243"/>
                <a:gd name="T3" fmla="*/ 9 h 266"/>
                <a:gd name="T4" fmla="*/ 12 w 243"/>
                <a:gd name="T5" fmla="*/ 166 h 266"/>
                <a:gd name="T6" fmla="*/ 43 w 243"/>
                <a:gd name="T7" fmla="*/ 228 h 266"/>
                <a:gd name="T8" fmla="*/ 153 w 243"/>
                <a:gd name="T9" fmla="*/ 259 h 266"/>
                <a:gd name="T10" fmla="*/ 159 w 243"/>
                <a:gd name="T11" fmla="*/ 238 h 266"/>
                <a:gd name="T12" fmla="*/ 169 w 243"/>
                <a:gd name="T13" fmla="*/ 201 h 266"/>
                <a:gd name="T14" fmla="*/ 202 w 243"/>
                <a:gd name="T15" fmla="*/ 195 h 266"/>
                <a:gd name="T16" fmla="*/ 226 w 243"/>
                <a:gd name="T17" fmla="*/ 163 h 266"/>
                <a:gd name="T18" fmla="*/ 159 w 243"/>
                <a:gd name="T19" fmla="*/ 32 h 266"/>
                <a:gd name="T20" fmla="*/ 208 w 243"/>
                <a:gd name="T21" fmla="*/ 72 h 266"/>
                <a:gd name="T22" fmla="*/ 187 w 243"/>
                <a:gd name="T23" fmla="*/ 74 h 266"/>
                <a:gd name="T24" fmla="*/ 176 w 243"/>
                <a:gd name="T25" fmla="*/ 92 h 266"/>
                <a:gd name="T26" fmla="*/ 161 w 243"/>
                <a:gd name="T27" fmla="*/ 74 h 266"/>
                <a:gd name="T28" fmla="*/ 161 w 243"/>
                <a:gd name="T29" fmla="*/ 50 h 266"/>
                <a:gd name="T30" fmla="*/ 152 w 243"/>
                <a:gd name="T31" fmla="*/ 52 h 266"/>
                <a:gd name="T32" fmla="*/ 153 w 243"/>
                <a:gd name="T33" fmla="*/ 23 h 266"/>
                <a:gd name="T34" fmla="*/ 137 w 243"/>
                <a:gd name="T35" fmla="*/ 59 h 266"/>
                <a:gd name="T36" fmla="*/ 168 w 243"/>
                <a:gd name="T37" fmla="*/ 60 h 266"/>
                <a:gd name="T38" fmla="*/ 171 w 243"/>
                <a:gd name="T39" fmla="*/ 81 h 266"/>
                <a:gd name="T40" fmla="*/ 193 w 243"/>
                <a:gd name="T41" fmla="*/ 76 h 266"/>
                <a:gd name="T42" fmla="*/ 220 w 243"/>
                <a:gd name="T43" fmla="*/ 102 h 266"/>
                <a:gd name="T44" fmla="*/ 183 w 243"/>
                <a:gd name="T45" fmla="*/ 133 h 266"/>
                <a:gd name="T46" fmla="*/ 122 w 243"/>
                <a:gd name="T47" fmla="*/ 120 h 266"/>
                <a:gd name="T48" fmla="*/ 111 w 243"/>
                <a:gd name="T49" fmla="*/ 47 h 266"/>
                <a:gd name="T50" fmla="*/ 153 w 243"/>
                <a:gd name="T51" fmla="*/ 23 h 266"/>
                <a:gd name="T52" fmla="*/ 17 w 243"/>
                <a:gd name="T53" fmla="*/ 123 h 266"/>
                <a:gd name="T54" fmla="*/ 55 w 243"/>
                <a:gd name="T55" fmla="*/ 51 h 266"/>
                <a:gd name="T56" fmla="*/ 66 w 243"/>
                <a:gd name="T57" fmla="*/ 82 h 266"/>
                <a:gd name="T58" fmla="*/ 46 w 243"/>
                <a:gd name="T59" fmla="*/ 101 h 266"/>
                <a:gd name="T60" fmla="*/ 76 w 243"/>
                <a:gd name="T61" fmla="*/ 138 h 266"/>
                <a:gd name="T62" fmla="*/ 108 w 243"/>
                <a:gd name="T63" fmla="*/ 173 h 266"/>
                <a:gd name="T64" fmla="*/ 55 w 243"/>
                <a:gd name="T65" fmla="*/ 213 h 266"/>
                <a:gd name="T66" fmla="*/ 65 w 243"/>
                <a:gd name="T67" fmla="*/ 237 h 266"/>
                <a:gd name="T68" fmla="*/ 52 w 243"/>
                <a:gd name="T69" fmla="*/ 221 h 266"/>
                <a:gd name="T70" fmla="*/ 108 w 243"/>
                <a:gd name="T71" fmla="*/ 181 h 266"/>
                <a:gd name="T72" fmla="*/ 88 w 243"/>
                <a:gd name="T73" fmla="*/ 151 h 266"/>
                <a:gd name="T74" fmla="*/ 51 w 243"/>
                <a:gd name="T75" fmla="*/ 131 h 266"/>
                <a:gd name="T76" fmla="*/ 90 w 243"/>
                <a:gd name="T77" fmla="*/ 115 h 266"/>
                <a:gd name="T78" fmla="*/ 62 w 243"/>
                <a:gd name="T79" fmla="*/ 63 h 266"/>
                <a:gd name="T80" fmla="*/ 131 w 243"/>
                <a:gd name="T81" fmla="*/ 17 h 266"/>
                <a:gd name="T82" fmla="*/ 105 w 243"/>
                <a:gd name="T83" fmla="*/ 62 h 266"/>
                <a:gd name="T84" fmla="*/ 115 w 243"/>
                <a:gd name="T85" fmla="*/ 121 h 266"/>
                <a:gd name="T86" fmla="*/ 180 w 243"/>
                <a:gd name="T87" fmla="*/ 142 h 266"/>
                <a:gd name="T88" fmla="*/ 221 w 243"/>
                <a:gd name="T89" fmla="*/ 109 h 266"/>
                <a:gd name="T90" fmla="*/ 213 w 243"/>
                <a:gd name="T91" fmla="*/ 156 h 266"/>
                <a:gd name="T92" fmla="*/ 195 w 243"/>
                <a:gd name="T93" fmla="*/ 192 h 266"/>
                <a:gd name="T94" fmla="*/ 171 w 243"/>
                <a:gd name="T95" fmla="*/ 192 h 266"/>
                <a:gd name="T96" fmla="*/ 165 w 243"/>
                <a:gd name="T97" fmla="*/ 230 h 266"/>
                <a:gd name="T98" fmla="*/ 153 w 243"/>
                <a:gd name="T99" fmla="*/ 252 h 266"/>
                <a:gd name="T100" fmla="*/ 135 w 243"/>
                <a:gd name="T101" fmla="*/ 236 h 266"/>
                <a:gd name="T102" fmla="*/ 65 w 243"/>
                <a:gd name="T103" fmla="*/ 237 h 266"/>
                <a:gd name="T104" fmla="*/ 71 w 243"/>
                <a:gd name="T105" fmla="*/ 233 h 266"/>
                <a:gd name="T106" fmla="*/ 133 w 243"/>
                <a:gd name="T107" fmla="*/ 243 h 266"/>
                <a:gd name="T108" fmla="*/ 70 w 243"/>
                <a:gd name="T109" fmla="*/ 237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3" h="266">
                  <a:moveTo>
                    <a:pt x="153" y="259"/>
                  </a:moveTo>
                  <a:cubicBezTo>
                    <a:pt x="179" y="254"/>
                    <a:pt x="206" y="236"/>
                    <a:pt x="216" y="220"/>
                  </a:cubicBezTo>
                  <a:cubicBezTo>
                    <a:pt x="243" y="179"/>
                    <a:pt x="238" y="111"/>
                    <a:pt x="215" y="69"/>
                  </a:cubicBezTo>
                  <a:cubicBezTo>
                    <a:pt x="193" y="30"/>
                    <a:pt x="151" y="0"/>
                    <a:pt x="96" y="9"/>
                  </a:cubicBezTo>
                  <a:cubicBezTo>
                    <a:pt x="83" y="14"/>
                    <a:pt x="69" y="22"/>
                    <a:pt x="61" y="31"/>
                  </a:cubicBezTo>
                  <a:cubicBezTo>
                    <a:pt x="31" y="59"/>
                    <a:pt x="0" y="108"/>
                    <a:pt x="12" y="166"/>
                  </a:cubicBezTo>
                  <a:cubicBezTo>
                    <a:pt x="16" y="185"/>
                    <a:pt x="25" y="209"/>
                    <a:pt x="35" y="222"/>
                  </a:cubicBezTo>
                  <a:cubicBezTo>
                    <a:pt x="36" y="224"/>
                    <a:pt x="41" y="225"/>
                    <a:pt x="43" y="228"/>
                  </a:cubicBezTo>
                  <a:cubicBezTo>
                    <a:pt x="45" y="231"/>
                    <a:pt x="46" y="234"/>
                    <a:pt x="48" y="236"/>
                  </a:cubicBezTo>
                  <a:cubicBezTo>
                    <a:pt x="72" y="257"/>
                    <a:pt x="119" y="266"/>
                    <a:pt x="153" y="259"/>
                  </a:cubicBezTo>
                  <a:close/>
                  <a:moveTo>
                    <a:pt x="160" y="249"/>
                  </a:moveTo>
                  <a:cubicBezTo>
                    <a:pt x="159" y="246"/>
                    <a:pt x="158" y="243"/>
                    <a:pt x="159" y="238"/>
                  </a:cubicBezTo>
                  <a:cubicBezTo>
                    <a:pt x="170" y="239"/>
                    <a:pt x="171" y="234"/>
                    <a:pt x="174" y="227"/>
                  </a:cubicBezTo>
                  <a:cubicBezTo>
                    <a:pt x="171" y="220"/>
                    <a:pt x="161" y="208"/>
                    <a:pt x="169" y="201"/>
                  </a:cubicBezTo>
                  <a:cubicBezTo>
                    <a:pt x="178" y="199"/>
                    <a:pt x="177" y="213"/>
                    <a:pt x="186" y="214"/>
                  </a:cubicBezTo>
                  <a:cubicBezTo>
                    <a:pt x="197" y="215"/>
                    <a:pt x="199" y="206"/>
                    <a:pt x="202" y="195"/>
                  </a:cubicBezTo>
                  <a:cubicBezTo>
                    <a:pt x="207" y="193"/>
                    <a:pt x="212" y="190"/>
                    <a:pt x="215" y="185"/>
                  </a:cubicBezTo>
                  <a:cubicBezTo>
                    <a:pt x="215" y="174"/>
                    <a:pt x="209" y="157"/>
                    <a:pt x="226" y="163"/>
                  </a:cubicBezTo>
                  <a:cubicBezTo>
                    <a:pt x="225" y="209"/>
                    <a:pt x="199" y="239"/>
                    <a:pt x="160" y="249"/>
                  </a:cubicBezTo>
                  <a:close/>
                  <a:moveTo>
                    <a:pt x="159" y="32"/>
                  </a:moveTo>
                  <a:cubicBezTo>
                    <a:pt x="160" y="31"/>
                    <a:pt x="160" y="28"/>
                    <a:pt x="160" y="26"/>
                  </a:cubicBezTo>
                  <a:cubicBezTo>
                    <a:pt x="182" y="35"/>
                    <a:pt x="195" y="54"/>
                    <a:pt x="208" y="72"/>
                  </a:cubicBezTo>
                  <a:cubicBezTo>
                    <a:pt x="206" y="74"/>
                    <a:pt x="199" y="68"/>
                    <a:pt x="195" y="67"/>
                  </a:cubicBezTo>
                  <a:cubicBezTo>
                    <a:pt x="192" y="69"/>
                    <a:pt x="189" y="71"/>
                    <a:pt x="187" y="74"/>
                  </a:cubicBezTo>
                  <a:cubicBezTo>
                    <a:pt x="187" y="78"/>
                    <a:pt x="186" y="82"/>
                    <a:pt x="190" y="83"/>
                  </a:cubicBezTo>
                  <a:cubicBezTo>
                    <a:pt x="185" y="86"/>
                    <a:pt x="185" y="93"/>
                    <a:pt x="176" y="92"/>
                  </a:cubicBezTo>
                  <a:cubicBezTo>
                    <a:pt x="178" y="87"/>
                    <a:pt x="179" y="80"/>
                    <a:pt x="175" y="74"/>
                  </a:cubicBezTo>
                  <a:cubicBezTo>
                    <a:pt x="169" y="72"/>
                    <a:pt x="165" y="77"/>
                    <a:pt x="161" y="74"/>
                  </a:cubicBezTo>
                  <a:cubicBezTo>
                    <a:pt x="165" y="69"/>
                    <a:pt x="171" y="66"/>
                    <a:pt x="175" y="61"/>
                  </a:cubicBezTo>
                  <a:cubicBezTo>
                    <a:pt x="174" y="53"/>
                    <a:pt x="166" y="51"/>
                    <a:pt x="161" y="50"/>
                  </a:cubicBezTo>
                  <a:cubicBezTo>
                    <a:pt x="156" y="54"/>
                    <a:pt x="152" y="59"/>
                    <a:pt x="146" y="63"/>
                  </a:cubicBezTo>
                  <a:cubicBezTo>
                    <a:pt x="140" y="60"/>
                    <a:pt x="151" y="57"/>
                    <a:pt x="152" y="52"/>
                  </a:cubicBezTo>
                  <a:cubicBezTo>
                    <a:pt x="153" y="43"/>
                    <a:pt x="146" y="30"/>
                    <a:pt x="159" y="32"/>
                  </a:cubicBezTo>
                  <a:close/>
                  <a:moveTo>
                    <a:pt x="153" y="23"/>
                  </a:moveTo>
                  <a:cubicBezTo>
                    <a:pt x="147" y="26"/>
                    <a:pt x="139" y="39"/>
                    <a:pt x="146" y="48"/>
                  </a:cubicBezTo>
                  <a:cubicBezTo>
                    <a:pt x="145" y="54"/>
                    <a:pt x="139" y="54"/>
                    <a:pt x="137" y="59"/>
                  </a:cubicBezTo>
                  <a:cubicBezTo>
                    <a:pt x="137" y="65"/>
                    <a:pt x="141" y="67"/>
                    <a:pt x="144" y="70"/>
                  </a:cubicBezTo>
                  <a:cubicBezTo>
                    <a:pt x="154" y="70"/>
                    <a:pt x="158" y="51"/>
                    <a:pt x="168" y="60"/>
                  </a:cubicBezTo>
                  <a:cubicBezTo>
                    <a:pt x="166" y="66"/>
                    <a:pt x="157" y="65"/>
                    <a:pt x="153" y="71"/>
                  </a:cubicBezTo>
                  <a:cubicBezTo>
                    <a:pt x="153" y="80"/>
                    <a:pt x="164" y="83"/>
                    <a:pt x="171" y="81"/>
                  </a:cubicBezTo>
                  <a:cubicBezTo>
                    <a:pt x="171" y="88"/>
                    <a:pt x="170" y="95"/>
                    <a:pt x="174" y="99"/>
                  </a:cubicBezTo>
                  <a:cubicBezTo>
                    <a:pt x="187" y="99"/>
                    <a:pt x="196" y="89"/>
                    <a:pt x="193" y="76"/>
                  </a:cubicBezTo>
                  <a:cubicBezTo>
                    <a:pt x="200" y="74"/>
                    <a:pt x="206" y="83"/>
                    <a:pt x="213" y="82"/>
                  </a:cubicBezTo>
                  <a:cubicBezTo>
                    <a:pt x="216" y="88"/>
                    <a:pt x="218" y="94"/>
                    <a:pt x="220" y="102"/>
                  </a:cubicBezTo>
                  <a:cubicBezTo>
                    <a:pt x="210" y="103"/>
                    <a:pt x="216" y="116"/>
                    <a:pt x="212" y="122"/>
                  </a:cubicBezTo>
                  <a:cubicBezTo>
                    <a:pt x="199" y="123"/>
                    <a:pt x="194" y="132"/>
                    <a:pt x="183" y="133"/>
                  </a:cubicBezTo>
                  <a:cubicBezTo>
                    <a:pt x="172" y="133"/>
                    <a:pt x="159" y="121"/>
                    <a:pt x="149" y="119"/>
                  </a:cubicBezTo>
                  <a:cubicBezTo>
                    <a:pt x="138" y="117"/>
                    <a:pt x="133" y="125"/>
                    <a:pt x="122" y="120"/>
                  </a:cubicBezTo>
                  <a:cubicBezTo>
                    <a:pt x="122" y="105"/>
                    <a:pt x="115" y="90"/>
                    <a:pt x="105" y="80"/>
                  </a:cubicBezTo>
                  <a:cubicBezTo>
                    <a:pt x="109" y="71"/>
                    <a:pt x="115" y="60"/>
                    <a:pt x="111" y="47"/>
                  </a:cubicBezTo>
                  <a:cubicBezTo>
                    <a:pt x="127" y="46"/>
                    <a:pt x="134" y="34"/>
                    <a:pt x="138" y="20"/>
                  </a:cubicBezTo>
                  <a:cubicBezTo>
                    <a:pt x="146" y="20"/>
                    <a:pt x="146" y="21"/>
                    <a:pt x="153" y="23"/>
                  </a:cubicBezTo>
                  <a:close/>
                  <a:moveTo>
                    <a:pt x="39" y="212"/>
                  </a:moveTo>
                  <a:cubicBezTo>
                    <a:pt x="23" y="189"/>
                    <a:pt x="13" y="155"/>
                    <a:pt x="17" y="123"/>
                  </a:cubicBezTo>
                  <a:cubicBezTo>
                    <a:pt x="22" y="92"/>
                    <a:pt x="38" y="69"/>
                    <a:pt x="51" y="50"/>
                  </a:cubicBezTo>
                  <a:cubicBezTo>
                    <a:pt x="53" y="50"/>
                    <a:pt x="53" y="51"/>
                    <a:pt x="55" y="51"/>
                  </a:cubicBezTo>
                  <a:cubicBezTo>
                    <a:pt x="58" y="54"/>
                    <a:pt x="52" y="61"/>
                    <a:pt x="55" y="64"/>
                  </a:cubicBezTo>
                  <a:cubicBezTo>
                    <a:pt x="59" y="72"/>
                    <a:pt x="65" y="74"/>
                    <a:pt x="66" y="82"/>
                  </a:cubicBezTo>
                  <a:cubicBezTo>
                    <a:pt x="71" y="94"/>
                    <a:pt x="88" y="93"/>
                    <a:pt x="89" y="108"/>
                  </a:cubicBezTo>
                  <a:cubicBezTo>
                    <a:pt x="75" y="103"/>
                    <a:pt x="61" y="97"/>
                    <a:pt x="46" y="101"/>
                  </a:cubicBezTo>
                  <a:cubicBezTo>
                    <a:pt x="42" y="107"/>
                    <a:pt x="50" y="119"/>
                    <a:pt x="42" y="126"/>
                  </a:cubicBezTo>
                  <a:cubicBezTo>
                    <a:pt x="46" y="141"/>
                    <a:pt x="61" y="144"/>
                    <a:pt x="76" y="138"/>
                  </a:cubicBezTo>
                  <a:cubicBezTo>
                    <a:pt x="79" y="154"/>
                    <a:pt x="89" y="164"/>
                    <a:pt x="108" y="164"/>
                  </a:cubicBezTo>
                  <a:cubicBezTo>
                    <a:pt x="108" y="167"/>
                    <a:pt x="108" y="170"/>
                    <a:pt x="108" y="173"/>
                  </a:cubicBezTo>
                  <a:cubicBezTo>
                    <a:pt x="93" y="166"/>
                    <a:pt x="57" y="158"/>
                    <a:pt x="47" y="171"/>
                  </a:cubicBezTo>
                  <a:cubicBezTo>
                    <a:pt x="52" y="184"/>
                    <a:pt x="56" y="196"/>
                    <a:pt x="55" y="213"/>
                  </a:cubicBezTo>
                  <a:cubicBezTo>
                    <a:pt x="49" y="214"/>
                    <a:pt x="43" y="208"/>
                    <a:pt x="39" y="212"/>
                  </a:cubicBezTo>
                  <a:close/>
                  <a:moveTo>
                    <a:pt x="65" y="237"/>
                  </a:moveTo>
                  <a:cubicBezTo>
                    <a:pt x="55" y="233"/>
                    <a:pt x="48" y="227"/>
                    <a:pt x="43" y="218"/>
                  </a:cubicBezTo>
                  <a:cubicBezTo>
                    <a:pt x="48" y="217"/>
                    <a:pt x="49" y="220"/>
                    <a:pt x="52" y="221"/>
                  </a:cubicBezTo>
                  <a:cubicBezTo>
                    <a:pt x="69" y="217"/>
                    <a:pt x="62" y="185"/>
                    <a:pt x="55" y="174"/>
                  </a:cubicBezTo>
                  <a:cubicBezTo>
                    <a:pt x="70" y="167"/>
                    <a:pt x="94" y="172"/>
                    <a:pt x="108" y="181"/>
                  </a:cubicBezTo>
                  <a:cubicBezTo>
                    <a:pt x="115" y="178"/>
                    <a:pt x="116" y="166"/>
                    <a:pt x="114" y="157"/>
                  </a:cubicBezTo>
                  <a:cubicBezTo>
                    <a:pt x="106" y="155"/>
                    <a:pt x="93" y="157"/>
                    <a:pt x="88" y="151"/>
                  </a:cubicBezTo>
                  <a:cubicBezTo>
                    <a:pt x="85" y="143"/>
                    <a:pt x="84" y="135"/>
                    <a:pt x="77" y="131"/>
                  </a:cubicBezTo>
                  <a:cubicBezTo>
                    <a:pt x="68" y="133"/>
                    <a:pt x="58" y="138"/>
                    <a:pt x="51" y="131"/>
                  </a:cubicBezTo>
                  <a:cubicBezTo>
                    <a:pt x="53" y="125"/>
                    <a:pt x="53" y="119"/>
                    <a:pt x="51" y="108"/>
                  </a:cubicBezTo>
                  <a:cubicBezTo>
                    <a:pt x="66" y="103"/>
                    <a:pt x="78" y="113"/>
                    <a:pt x="90" y="115"/>
                  </a:cubicBezTo>
                  <a:cubicBezTo>
                    <a:pt x="104" y="101"/>
                    <a:pt x="83" y="88"/>
                    <a:pt x="73" y="81"/>
                  </a:cubicBezTo>
                  <a:cubicBezTo>
                    <a:pt x="72" y="72"/>
                    <a:pt x="66" y="68"/>
                    <a:pt x="62" y="63"/>
                  </a:cubicBezTo>
                  <a:cubicBezTo>
                    <a:pt x="63" y="54"/>
                    <a:pt x="60" y="48"/>
                    <a:pt x="58" y="43"/>
                  </a:cubicBezTo>
                  <a:cubicBezTo>
                    <a:pt x="74" y="26"/>
                    <a:pt x="98" y="12"/>
                    <a:pt x="131" y="17"/>
                  </a:cubicBezTo>
                  <a:cubicBezTo>
                    <a:pt x="132" y="35"/>
                    <a:pt x="116" y="43"/>
                    <a:pt x="103" y="41"/>
                  </a:cubicBezTo>
                  <a:cubicBezTo>
                    <a:pt x="100" y="49"/>
                    <a:pt x="106" y="55"/>
                    <a:pt x="105" y="62"/>
                  </a:cubicBezTo>
                  <a:cubicBezTo>
                    <a:pt x="105" y="69"/>
                    <a:pt x="99" y="73"/>
                    <a:pt x="97" y="80"/>
                  </a:cubicBezTo>
                  <a:cubicBezTo>
                    <a:pt x="104" y="93"/>
                    <a:pt x="117" y="100"/>
                    <a:pt x="115" y="121"/>
                  </a:cubicBezTo>
                  <a:cubicBezTo>
                    <a:pt x="119" y="133"/>
                    <a:pt x="132" y="125"/>
                    <a:pt x="142" y="126"/>
                  </a:cubicBezTo>
                  <a:cubicBezTo>
                    <a:pt x="157" y="127"/>
                    <a:pt x="168" y="136"/>
                    <a:pt x="180" y="142"/>
                  </a:cubicBezTo>
                  <a:cubicBezTo>
                    <a:pt x="191" y="137"/>
                    <a:pt x="205" y="129"/>
                    <a:pt x="217" y="129"/>
                  </a:cubicBezTo>
                  <a:cubicBezTo>
                    <a:pt x="220" y="124"/>
                    <a:pt x="222" y="117"/>
                    <a:pt x="221" y="109"/>
                  </a:cubicBezTo>
                  <a:cubicBezTo>
                    <a:pt x="228" y="120"/>
                    <a:pt x="227" y="145"/>
                    <a:pt x="227" y="158"/>
                  </a:cubicBezTo>
                  <a:cubicBezTo>
                    <a:pt x="222" y="157"/>
                    <a:pt x="217" y="154"/>
                    <a:pt x="213" y="156"/>
                  </a:cubicBezTo>
                  <a:cubicBezTo>
                    <a:pt x="204" y="162"/>
                    <a:pt x="207" y="169"/>
                    <a:pt x="208" y="182"/>
                  </a:cubicBezTo>
                  <a:cubicBezTo>
                    <a:pt x="205" y="187"/>
                    <a:pt x="198" y="188"/>
                    <a:pt x="195" y="192"/>
                  </a:cubicBezTo>
                  <a:cubicBezTo>
                    <a:pt x="194" y="201"/>
                    <a:pt x="193" y="203"/>
                    <a:pt x="189" y="207"/>
                  </a:cubicBezTo>
                  <a:cubicBezTo>
                    <a:pt x="179" y="204"/>
                    <a:pt x="180" y="193"/>
                    <a:pt x="171" y="192"/>
                  </a:cubicBezTo>
                  <a:cubicBezTo>
                    <a:pt x="163" y="192"/>
                    <a:pt x="159" y="200"/>
                    <a:pt x="159" y="209"/>
                  </a:cubicBezTo>
                  <a:cubicBezTo>
                    <a:pt x="159" y="217"/>
                    <a:pt x="166" y="223"/>
                    <a:pt x="165" y="230"/>
                  </a:cubicBezTo>
                  <a:cubicBezTo>
                    <a:pt x="161" y="230"/>
                    <a:pt x="160" y="232"/>
                    <a:pt x="154" y="231"/>
                  </a:cubicBezTo>
                  <a:cubicBezTo>
                    <a:pt x="151" y="237"/>
                    <a:pt x="151" y="243"/>
                    <a:pt x="153" y="252"/>
                  </a:cubicBezTo>
                  <a:cubicBezTo>
                    <a:pt x="151" y="253"/>
                    <a:pt x="145" y="250"/>
                    <a:pt x="145" y="253"/>
                  </a:cubicBezTo>
                  <a:cubicBezTo>
                    <a:pt x="139" y="250"/>
                    <a:pt x="139" y="242"/>
                    <a:pt x="135" y="236"/>
                  </a:cubicBezTo>
                  <a:cubicBezTo>
                    <a:pt x="112" y="231"/>
                    <a:pt x="92" y="230"/>
                    <a:pt x="71" y="224"/>
                  </a:cubicBezTo>
                  <a:cubicBezTo>
                    <a:pt x="68" y="227"/>
                    <a:pt x="64" y="230"/>
                    <a:pt x="65" y="237"/>
                  </a:cubicBezTo>
                  <a:close/>
                  <a:moveTo>
                    <a:pt x="70" y="237"/>
                  </a:moveTo>
                  <a:cubicBezTo>
                    <a:pt x="70" y="235"/>
                    <a:pt x="71" y="235"/>
                    <a:pt x="71" y="233"/>
                  </a:cubicBezTo>
                  <a:cubicBezTo>
                    <a:pt x="77" y="228"/>
                    <a:pt x="83" y="236"/>
                    <a:pt x="89" y="238"/>
                  </a:cubicBezTo>
                  <a:cubicBezTo>
                    <a:pt x="104" y="242"/>
                    <a:pt x="123" y="238"/>
                    <a:pt x="133" y="243"/>
                  </a:cubicBezTo>
                  <a:cubicBezTo>
                    <a:pt x="134" y="247"/>
                    <a:pt x="130" y="252"/>
                    <a:pt x="133" y="253"/>
                  </a:cubicBezTo>
                  <a:cubicBezTo>
                    <a:pt x="114" y="253"/>
                    <a:pt x="81" y="253"/>
                    <a:pt x="70" y="2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789"/>
            <p:cNvSpPr/>
            <p:nvPr/>
          </p:nvSpPr>
          <p:spPr bwMode="auto">
            <a:xfrm>
              <a:off x="8469313" y="5391150"/>
              <a:ext cx="68263" cy="58738"/>
            </a:xfrm>
            <a:custGeom>
              <a:avLst/>
              <a:gdLst>
                <a:gd name="T0" fmla="*/ 18 w 28"/>
                <a:gd name="T1" fmla="*/ 24 h 24"/>
                <a:gd name="T2" fmla="*/ 7 w 28"/>
                <a:gd name="T3" fmla="*/ 0 h 24"/>
                <a:gd name="T4" fmla="*/ 18 w 28"/>
                <a:gd name="T5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4">
                  <a:moveTo>
                    <a:pt x="18" y="24"/>
                  </a:moveTo>
                  <a:cubicBezTo>
                    <a:pt x="28" y="18"/>
                    <a:pt x="15" y="2"/>
                    <a:pt x="7" y="0"/>
                  </a:cubicBezTo>
                  <a:cubicBezTo>
                    <a:pt x="0" y="9"/>
                    <a:pt x="19" y="12"/>
                    <a:pt x="18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790"/>
            <p:cNvSpPr/>
            <p:nvPr/>
          </p:nvSpPr>
          <p:spPr bwMode="auto">
            <a:xfrm>
              <a:off x="8424863" y="5394325"/>
              <a:ext cx="53975" cy="74613"/>
            </a:xfrm>
            <a:custGeom>
              <a:avLst/>
              <a:gdLst>
                <a:gd name="T0" fmla="*/ 20 w 22"/>
                <a:gd name="T1" fmla="*/ 31 h 31"/>
                <a:gd name="T2" fmla="*/ 21 w 22"/>
                <a:gd name="T3" fmla="*/ 16 h 31"/>
                <a:gd name="T4" fmla="*/ 2 w 22"/>
                <a:gd name="T5" fmla="*/ 0 h 31"/>
                <a:gd name="T6" fmla="*/ 1 w 22"/>
                <a:gd name="T7" fmla="*/ 6 h 31"/>
                <a:gd name="T8" fmla="*/ 17 w 22"/>
                <a:gd name="T9" fmla="*/ 21 h 31"/>
                <a:gd name="T10" fmla="*/ 20 w 22"/>
                <a:gd name="T11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31">
                  <a:moveTo>
                    <a:pt x="20" y="31"/>
                  </a:moveTo>
                  <a:cubicBezTo>
                    <a:pt x="22" y="28"/>
                    <a:pt x="21" y="21"/>
                    <a:pt x="21" y="16"/>
                  </a:cubicBezTo>
                  <a:cubicBezTo>
                    <a:pt x="16" y="10"/>
                    <a:pt x="11" y="3"/>
                    <a:pt x="2" y="0"/>
                  </a:cubicBezTo>
                  <a:cubicBezTo>
                    <a:pt x="2" y="2"/>
                    <a:pt x="0" y="3"/>
                    <a:pt x="1" y="6"/>
                  </a:cubicBezTo>
                  <a:cubicBezTo>
                    <a:pt x="5" y="12"/>
                    <a:pt x="14" y="14"/>
                    <a:pt x="17" y="21"/>
                  </a:cubicBezTo>
                  <a:cubicBezTo>
                    <a:pt x="17" y="25"/>
                    <a:pt x="16" y="31"/>
                    <a:pt x="20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811"/>
            <p:cNvSpPr>
              <a:spLocks noEditPoints="1"/>
            </p:cNvSpPr>
            <p:nvPr/>
          </p:nvSpPr>
          <p:spPr bwMode="auto">
            <a:xfrm>
              <a:off x="8194675" y="5735637"/>
              <a:ext cx="139700" cy="157162"/>
            </a:xfrm>
            <a:custGeom>
              <a:avLst/>
              <a:gdLst>
                <a:gd name="T0" fmla="*/ 51 w 58"/>
                <a:gd name="T1" fmla="*/ 44 h 65"/>
                <a:gd name="T2" fmla="*/ 58 w 58"/>
                <a:gd name="T3" fmla="*/ 15 h 65"/>
                <a:gd name="T4" fmla="*/ 19 w 58"/>
                <a:gd name="T5" fmla="*/ 34 h 65"/>
                <a:gd name="T6" fmla="*/ 0 w 58"/>
                <a:gd name="T7" fmla="*/ 50 h 65"/>
                <a:gd name="T8" fmla="*/ 51 w 58"/>
                <a:gd name="T9" fmla="*/ 44 h 65"/>
                <a:gd name="T10" fmla="*/ 26 w 58"/>
                <a:gd name="T11" fmla="*/ 37 h 65"/>
                <a:gd name="T12" fmla="*/ 32 w 58"/>
                <a:gd name="T13" fmla="*/ 22 h 65"/>
                <a:gd name="T14" fmla="*/ 43 w 58"/>
                <a:gd name="T15" fmla="*/ 19 h 65"/>
                <a:gd name="T16" fmla="*/ 43 w 58"/>
                <a:gd name="T17" fmla="*/ 15 h 65"/>
                <a:gd name="T18" fmla="*/ 49 w 58"/>
                <a:gd name="T19" fmla="*/ 18 h 65"/>
                <a:gd name="T20" fmla="*/ 45 w 58"/>
                <a:gd name="T21" fmla="*/ 40 h 65"/>
                <a:gd name="T22" fmla="*/ 7 w 58"/>
                <a:gd name="T23" fmla="*/ 49 h 65"/>
                <a:gd name="T24" fmla="*/ 26 w 58"/>
                <a:gd name="T25" fmla="*/ 37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8" h="65">
                  <a:moveTo>
                    <a:pt x="51" y="44"/>
                  </a:moveTo>
                  <a:cubicBezTo>
                    <a:pt x="52" y="33"/>
                    <a:pt x="54" y="26"/>
                    <a:pt x="58" y="15"/>
                  </a:cubicBezTo>
                  <a:cubicBezTo>
                    <a:pt x="42" y="0"/>
                    <a:pt x="22" y="15"/>
                    <a:pt x="19" y="34"/>
                  </a:cubicBezTo>
                  <a:cubicBezTo>
                    <a:pt x="10" y="36"/>
                    <a:pt x="0" y="38"/>
                    <a:pt x="0" y="50"/>
                  </a:cubicBezTo>
                  <a:cubicBezTo>
                    <a:pt x="15" y="65"/>
                    <a:pt x="38" y="51"/>
                    <a:pt x="51" y="44"/>
                  </a:cubicBezTo>
                  <a:close/>
                  <a:moveTo>
                    <a:pt x="26" y="37"/>
                  </a:moveTo>
                  <a:cubicBezTo>
                    <a:pt x="27" y="29"/>
                    <a:pt x="32" y="26"/>
                    <a:pt x="32" y="22"/>
                  </a:cubicBezTo>
                  <a:cubicBezTo>
                    <a:pt x="36" y="22"/>
                    <a:pt x="38" y="19"/>
                    <a:pt x="43" y="19"/>
                  </a:cubicBezTo>
                  <a:cubicBezTo>
                    <a:pt x="43" y="18"/>
                    <a:pt x="43" y="16"/>
                    <a:pt x="43" y="15"/>
                  </a:cubicBezTo>
                  <a:cubicBezTo>
                    <a:pt x="46" y="15"/>
                    <a:pt x="47" y="17"/>
                    <a:pt x="49" y="18"/>
                  </a:cubicBezTo>
                  <a:cubicBezTo>
                    <a:pt x="47" y="24"/>
                    <a:pt x="46" y="32"/>
                    <a:pt x="45" y="40"/>
                  </a:cubicBezTo>
                  <a:cubicBezTo>
                    <a:pt x="33" y="44"/>
                    <a:pt x="22" y="56"/>
                    <a:pt x="7" y="49"/>
                  </a:cubicBezTo>
                  <a:cubicBezTo>
                    <a:pt x="9" y="40"/>
                    <a:pt x="22" y="43"/>
                    <a:pt x="26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813"/>
            <p:cNvSpPr/>
            <p:nvPr/>
          </p:nvSpPr>
          <p:spPr bwMode="auto">
            <a:xfrm>
              <a:off x="8524875" y="5778500"/>
              <a:ext cx="39688" cy="87312"/>
            </a:xfrm>
            <a:custGeom>
              <a:avLst/>
              <a:gdLst>
                <a:gd name="T0" fmla="*/ 4 w 16"/>
                <a:gd name="T1" fmla="*/ 36 h 36"/>
                <a:gd name="T2" fmla="*/ 16 w 16"/>
                <a:gd name="T3" fmla="*/ 1 h 36"/>
                <a:gd name="T4" fmla="*/ 12 w 16"/>
                <a:gd name="T5" fmla="*/ 0 h 36"/>
                <a:gd name="T6" fmla="*/ 9 w 16"/>
                <a:gd name="T7" fmla="*/ 4 h 36"/>
                <a:gd name="T8" fmla="*/ 4 w 16"/>
                <a:gd name="T9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36">
                  <a:moveTo>
                    <a:pt x="4" y="36"/>
                  </a:moveTo>
                  <a:cubicBezTo>
                    <a:pt x="13" y="30"/>
                    <a:pt x="14" y="11"/>
                    <a:pt x="16" y="1"/>
                  </a:cubicBezTo>
                  <a:cubicBezTo>
                    <a:pt x="14" y="1"/>
                    <a:pt x="13" y="1"/>
                    <a:pt x="12" y="0"/>
                  </a:cubicBezTo>
                  <a:cubicBezTo>
                    <a:pt x="12" y="2"/>
                    <a:pt x="8" y="1"/>
                    <a:pt x="9" y="4"/>
                  </a:cubicBezTo>
                  <a:cubicBezTo>
                    <a:pt x="13" y="15"/>
                    <a:pt x="0" y="26"/>
                    <a:pt x="4" y="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817"/>
            <p:cNvSpPr/>
            <p:nvPr/>
          </p:nvSpPr>
          <p:spPr bwMode="auto">
            <a:xfrm>
              <a:off x="7937500" y="5837237"/>
              <a:ext cx="49213" cy="63500"/>
            </a:xfrm>
            <a:custGeom>
              <a:avLst/>
              <a:gdLst>
                <a:gd name="T0" fmla="*/ 20 w 20"/>
                <a:gd name="T1" fmla="*/ 26 h 26"/>
                <a:gd name="T2" fmla="*/ 4 w 20"/>
                <a:gd name="T3" fmla="*/ 0 h 26"/>
                <a:gd name="T4" fmla="*/ 20 w 2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6">
                  <a:moveTo>
                    <a:pt x="20" y="26"/>
                  </a:moveTo>
                  <a:cubicBezTo>
                    <a:pt x="15" y="17"/>
                    <a:pt x="12" y="5"/>
                    <a:pt x="4" y="0"/>
                  </a:cubicBezTo>
                  <a:cubicBezTo>
                    <a:pt x="0" y="7"/>
                    <a:pt x="8" y="25"/>
                    <a:pt x="20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820"/>
            <p:cNvSpPr/>
            <p:nvPr/>
          </p:nvSpPr>
          <p:spPr bwMode="auto">
            <a:xfrm>
              <a:off x="7904163" y="5865812"/>
              <a:ext cx="55563" cy="52387"/>
            </a:xfrm>
            <a:custGeom>
              <a:avLst/>
              <a:gdLst>
                <a:gd name="T0" fmla="*/ 23 w 23"/>
                <a:gd name="T1" fmla="*/ 21 h 21"/>
                <a:gd name="T2" fmla="*/ 4 w 23"/>
                <a:gd name="T3" fmla="*/ 0 h 21"/>
                <a:gd name="T4" fmla="*/ 0 w 23"/>
                <a:gd name="T5" fmla="*/ 0 h 21"/>
                <a:gd name="T6" fmla="*/ 23 w 23"/>
                <a:gd name="T7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1">
                  <a:moveTo>
                    <a:pt x="23" y="21"/>
                  </a:moveTo>
                  <a:cubicBezTo>
                    <a:pt x="21" y="10"/>
                    <a:pt x="8" y="9"/>
                    <a:pt x="4" y="0"/>
                  </a:cubicBezTo>
                  <a:cubicBezTo>
                    <a:pt x="3" y="0"/>
                    <a:pt x="1" y="0"/>
                    <a:pt x="0" y="0"/>
                  </a:cubicBezTo>
                  <a:cubicBezTo>
                    <a:pt x="0" y="14"/>
                    <a:pt x="13" y="16"/>
                    <a:pt x="23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861"/>
            <p:cNvSpPr/>
            <p:nvPr/>
          </p:nvSpPr>
          <p:spPr bwMode="auto">
            <a:xfrm>
              <a:off x="7972425" y="5400675"/>
              <a:ext cx="100013" cy="77787"/>
            </a:xfrm>
            <a:custGeom>
              <a:avLst/>
              <a:gdLst>
                <a:gd name="T0" fmla="*/ 26 w 41"/>
                <a:gd name="T1" fmla="*/ 17 h 32"/>
                <a:gd name="T2" fmla="*/ 41 w 41"/>
                <a:gd name="T3" fmla="*/ 3 h 32"/>
                <a:gd name="T4" fmla="*/ 38 w 41"/>
                <a:gd name="T5" fmla="*/ 0 h 32"/>
                <a:gd name="T6" fmla="*/ 11 w 41"/>
                <a:gd name="T7" fmla="*/ 26 h 32"/>
                <a:gd name="T8" fmla="*/ 13 w 41"/>
                <a:gd name="T9" fmla="*/ 32 h 32"/>
                <a:gd name="T10" fmla="*/ 26 w 41"/>
                <a:gd name="T11" fmla="*/ 17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32">
                  <a:moveTo>
                    <a:pt x="26" y="17"/>
                  </a:moveTo>
                  <a:cubicBezTo>
                    <a:pt x="31" y="12"/>
                    <a:pt x="38" y="10"/>
                    <a:pt x="41" y="3"/>
                  </a:cubicBezTo>
                  <a:cubicBezTo>
                    <a:pt x="39" y="3"/>
                    <a:pt x="38" y="3"/>
                    <a:pt x="38" y="0"/>
                  </a:cubicBezTo>
                  <a:cubicBezTo>
                    <a:pt x="25" y="4"/>
                    <a:pt x="21" y="18"/>
                    <a:pt x="11" y="26"/>
                  </a:cubicBezTo>
                  <a:cubicBezTo>
                    <a:pt x="0" y="17"/>
                    <a:pt x="10" y="29"/>
                    <a:pt x="13" y="32"/>
                  </a:cubicBezTo>
                  <a:cubicBezTo>
                    <a:pt x="21" y="31"/>
                    <a:pt x="22" y="22"/>
                    <a:pt x="2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68" name="组 66"/>
          <p:cNvGrpSpPr/>
          <p:nvPr/>
        </p:nvGrpSpPr>
        <p:grpSpPr>
          <a:xfrm>
            <a:off x="6633838" y="3470773"/>
            <a:ext cx="722297" cy="630318"/>
            <a:chOff x="8556625" y="5335588"/>
            <a:chExt cx="847726" cy="739775"/>
          </a:xfrm>
          <a:solidFill>
            <a:srgbClr val="427AAD"/>
          </a:solidFill>
        </p:grpSpPr>
        <p:sp>
          <p:nvSpPr>
            <p:cNvPr id="69" name="Freeform 636"/>
            <p:cNvSpPr/>
            <p:nvPr/>
          </p:nvSpPr>
          <p:spPr bwMode="auto">
            <a:xfrm>
              <a:off x="8559801" y="5421313"/>
              <a:ext cx="98425" cy="265113"/>
            </a:xfrm>
            <a:custGeom>
              <a:avLst/>
              <a:gdLst>
                <a:gd name="T0" fmla="*/ 35 w 41"/>
                <a:gd name="T1" fmla="*/ 30 h 109"/>
                <a:gd name="T2" fmla="*/ 21 w 41"/>
                <a:gd name="T3" fmla="*/ 0 h 109"/>
                <a:gd name="T4" fmla="*/ 0 w 41"/>
                <a:gd name="T5" fmla="*/ 21 h 109"/>
                <a:gd name="T6" fmla="*/ 13 w 41"/>
                <a:gd name="T7" fmla="*/ 26 h 109"/>
                <a:gd name="T8" fmla="*/ 4 w 41"/>
                <a:gd name="T9" fmla="*/ 88 h 109"/>
                <a:gd name="T10" fmla="*/ 17 w 41"/>
                <a:gd name="T11" fmla="*/ 109 h 109"/>
                <a:gd name="T12" fmla="*/ 12 w 41"/>
                <a:gd name="T13" fmla="*/ 91 h 109"/>
                <a:gd name="T14" fmla="*/ 19 w 41"/>
                <a:gd name="T15" fmla="*/ 27 h 109"/>
                <a:gd name="T16" fmla="*/ 35 w 41"/>
                <a:gd name="T17" fmla="*/ 3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" h="109">
                  <a:moveTo>
                    <a:pt x="35" y="30"/>
                  </a:moveTo>
                  <a:cubicBezTo>
                    <a:pt x="41" y="16"/>
                    <a:pt x="30" y="8"/>
                    <a:pt x="21" y="0"/>
                  </a:cubicBezTo>
                  <a:cubicBezTo>
                    <a:pt x="14" y="7"/>
                    <a:pt x="6" y="12"/>
                    <a:pt x="0" y="21"/>
                  </a:cubicBezTo>
                  <a:cubicBezTo>
                    <a:pt x="3" y="26"/>
                    <a:pt x="7" y="23"/>
                    <a:pt x="13" y="26"/>
                  </a:cubicBezTo>
                  <a:cubicBezTo>
                    <a:pt x="3" y="44"/>
                    <a:pt x="28" y="73"/>
                    <a:pt x="4" y="88"/>
                  </a:cubicBezTo>
                  <a:cubicBezTo>
                    <a:pt x="4" y="96"/>
                    <a:pt x="4" y="109"/>
                    <a:pt x="17" y="109"/>
                  </a:cubicBezTo>
                  <a:cubicBezTo>
                    <a:pt x="18" y="102"/>
                    <a:pt x="9" y="99"/>
                    <a:pt x="12" y="91"/>
                  </a:cubicBezTo>
                  <a:cubicBezTo>
                    <a:pt x="35" y="79"/>
                    <a:pt x="17" y="47"/>
                    <a:pt x="19" y="27"/>
                  </a:cubicBezTo>
                  <a:cubicBezTo>
                    <a:pt x="25" y="30"/>
                    <a:pt x="31" y="31"/>
                    <a:pt x="35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Freeform 766"/>
            <p:cNvSpPr>
              <a:spLocks noEditPoints="1"/>
            </p:cNvSpPr>
            <p:nvPr/>
          </p:nvSpPr>
          <p:spPr bwMode="auto">
            <a:xfrm>
              <a:off x="9285288" y="5864225"/>
              <a:ext cx="73025" cy="114300"/>
            </a:xfrm>
            <a:custGeom>
              <a:avLst/>
              <a:gdLst>
                <a:gd name="T0" fmla="*/ 26 w 30"/>
                <a:gd name="T1" fmla="*/ 9 h 47"/>
                <a:gd name="T2" fmla="*/ 4 w 30"/>
                <a:gd name="T3" fmla="*/ 0 h 47"/>
                <a:gd name="T4" fmla="*/ 0 w 30"/>
                <a:gd name="T5" fmla="*/ 36 h 47"/>
                <a:gd name="T6" fmla="*/ 25 w 30"/>
                <a:gd name="T7" fmla="*/ 32 h 47"/>
                <a:gd name="T8" fmla="*/ 22 w 30"/>
                <a:gd name="T9" fmla="*/ 21 h 47"/>
                <a:gd name="T10" fmla="*/ 26 w 30"/>
                <a:gd name="T11" fmla="*/ 9 h 47"/>
                <a:gd name="T12" fmla="*/ 8 w 30"/>
                <a:gd name="T13" fmla="*/ 36 h 47"/>
                <a:gd name="T14" fmla="*/ 8 w 30"/>
                <a:gd name="T15" fmla="*/ 25 h 47"/>
                <a:gd name="T16" fmla="*/ 19 w 30"/>
                <a:gd name="T17" fmla="*/ 29 h 47"/>
                <a:gd name="T18" fmla="*/ 8 w 30"/>
                <a:gd name="T19" fmla="*/ 36 h 47"/>
                <a:gd name="T20" fmla="*/ 10 w 30"/>
                <a:gd name="T21" fmla="*/ 19 h 47"/>
                <a:gd name="T22" fmla="*/ 10 w 30"/>
                <a:gd name="T23" fmla="*/ 8 h 47"/>
                <a:gd name="T24" fmla="*/ 20 w 30"/>
                <a:gd name="T25" fmla="*/ 13 h 47"/>
                <a:gd name="T26" fmla="*/ 10 w 30"/>
                <a:gd name="T27" fmla="*/ 19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" h="47">
                  <a:moveTo>
                    <a:pt x="26" y="9"/>
                  </a:moveTo>
                  <a:cubicBezTo>
                    <a:pt x="21" y="3"/>
                    <a:pt x="12" y="2"/>
                    <a:pt x="4" y="0"/>
                  </a:cubicBezTo>
                  <a:cubicBezTo>
                    <a:pt x="0" y="9"/>
                    <a:pt x="6" y="28"/>
                    <a:pt x="0" y="36"/>
                  </a:cubicBezTo>
                  <a:cubicBezTo>
                    <a:pt x="8" y="47"/>
                    <a:pt x="21" y="42"/>
                    <a:pt x="25" y="32"/>
                  </a:cubicBezTo>
                  <a:cubicBezTo>
                    <a:pt x="26" y="28"/>
                    <a:pt x="22" y="25"/>
                    <a:pt x="22" y="21"/>
                  </a:cubicBezTo>
                  <a:cubicBezTo>
                    <a:pt x="22" y="19"/>
                    <a:pt x="30" y="13"/>
                    <a:pt x="26" y="9"/>
                  </a:cubicBezTo>
                  <a:close/>
                  <a:moveTo>
                    <a:pt x="8" y="36"/>
                  </a:moveTo>
                  <a:cubicBezTo>
                    <a:pt x="8" y="32"/>
                    <a:pt x="8" y="29"/>
                    <a:pt x="8" y="25"/>
                  </a:cubicBezTo>
                  <a:cubicBezTo>
                    <a:pt x="11" y="27"/>
                    <a:pt x="17" y="26"/>
                    <a:pt x="19" y="29"/>
                  </a:cubicBezTo>
                  <a:cubicBezTo>
                    <a:pt x="18" y="34"/>
                    <a:pt x="15" y="37"/>
                    <a:pt x="8" y="36"/>
                  </a:cubicBezTo>
                  <a:close/>
                  <a:moveTo>
                    <a:pt x="10" y="19"/>
                  </a:moveTo>
                  <a:cubicBezTo>
                    <a:pt x="8" y="15"/>
                    <a:pt x="10" y="14"/>
                    <a:pt x="10" y="8"/>
                  </a:cubicBezTo>
                  <a:cubicBezTo>
                    <a:pt x="14" y="9"/>
                    <a:pt x="17" y="11"/>
                    <a:pt x="20" y="13"/>
                  </a:cubicBezTo>
                  <a:cubicBezTo>
                    <a:pt x="20" y="18"/>
                    <a:pt x="16" y="20"/>
                    <a:pt x="10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Freeform 771"/>
            <p:cNvSpPr>
              <a:spLocks noEditPoints="1"/>
            </p:cNvSpPr>
            <p:nvPr/>
          </p:nvSpPr>
          <p:spPr bwMode="auto">
            <a:xfrm>
              <a:off x="9296401" y="5735638"/>
              <a:ext cx="73025" cy="101600"/>
            </a:xfrm>
            <a:custGeom>
              <a:avLst/>
              <a:gdLst>
                <a:gd name="T0" fmla="*/ 24 w 30"/>
                <a:gd name="T1" fmla="*/ 41 h 42"/>
                <a:gd name="T2" fmla="*/ 18 w 30"/>
                <a:gd name="T3" fmla="*/ 0 h 42"/>
                <a:gd name="T4" fmla="*/ 11 w 30"/>
                <a:gd name="T5" fmla="*/ 0 h 42"/>
                <a:gd name="T6" fmla="*/ 2 w 30"/>
                <a:gd name="T7" fmla="*/ 31 h 42"/>
                <a:gd name="T8" fmla="*/ 5 w 30"/>
                <a:gd name="T9" fmla="*/ 42 h 42"/>
                <a:gd name="T10" fmla="*/ 9 w 30"/>
                <a:gd name="T11" fmla="*/ 28 h 42"/>
                <a:gd name="T12" fmla="*/ 20 w 30"/>
                <a:gd name="T13" fmla="*/ 25 h 42"/>
                <a:gd name="T14" fmla="*/ 24 w 30"/>
                <a:gd name="T15" fmla="*/ 41 h 42"/>
                <a:gd name="T16" fmla="*/ 11 w 30"/>
                <a:gd name="T17" fmla="*/ 20 h 42"/>
                <a:gd name="T18" fmla="*/ 14 w 30"/>
                <a:gd name="T19" fmla="*/ 10 h 42"/>
                <a:gd name="T20" fmla="*/ 18 w 30"/>
                <a:gd name="T21" fmla="*/ 20 h 42"/>
                <a:gd name="T22" fmla="*/ 11 w 30"/>
                <a:gd name="T23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0" h="42">
                  <a:moveTo>
                    <a:pt x="24" y="41"/>
                  </a:moveTo>
                  <a:cubicBezTo>
                    <a:pt x="30" y="29"/>
                    <a:pt x="21" y="11"/>
                    <a:pt x="18" y="0"/>
                  </a:cubicBezTo>
                  <a:cubicBezTo>
                    <a:pt x="16" y="0"/>
                    <a:pt x="14" y="0"/>
                    <a:pt x="11" y="0"/>
                  </a:cubicBezTo>
                  <a:cubicBezTo>
                    <a:pt x="9" y="8"/>
                    <a:pt x="3" y="20"/>
                    <a:pt x="2" y="31"/>
                  </a:cubicBezTo>
                  <a:cubicBezTo>
                    <a:pt x="2" y="33"/>
                    <a:pt x="0" y="40"/>
                    <a:pt x="5" y="42"/>
                  </a:cubicBezTo>
                  <a:cubicBezTo>
                    <a:pt x="9" y="40"/>
                    <a:pt x="8" y="33"/>
                    <a:pt x="9" y="28"/>
                  </a:cubicBezTo>
                  <a:cubicBezTo>
                    <a:pt x="14" y="29"/>
                    <a:pt x="16" y="27"/>
                    <a:pt x="20" y="25"/>
                  </a:cubicBezTo>
                  <a:cubicBezTo>
                    <a:pt x="23" y="29"/>
                    <a:pt x="19" y="39"/>
                    <a:pt x="24" y="41"/>
                  </a:cubicBezTo>
                  <a:close/>
                  <a:moveTo>
                    <a:pt x="11" y="20"/>
                  </a:moveTo>
                  <a:cubicBezTo>
                    <a:pt x="12" y="16"/>
                    <a:pt x="14" y="14"/>
                    <a:pt x="14" y="10"/>
                  </a:cubicBezTo>
                  <a:cubicBezTo>
                    <a:pt x="17" y="12"/>
                    <a:pt x="17" y="16"/>
                    <a:pt x="18" y="20"/>
                  </a:cubicBezTo>
                  <a:cubicBezTo>
                    <a:pt x="16" y="22"/>
                    <a:pt x="16" y="19"/>
                    <a:pt x="11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Freeform 784"/>
            <p:cNvSpPr>
              <a:spLocks noEditPoints="1"/>
            </p:cNvSpPr>
            <p:nvPr/>
          </p:nvSpPr>
          <p:spPr bwMode="auto">
            <a:xfrm>
              <a:off x="8556626" y="5335588"/>
              <a:ext cx="728663" cy="739775"/>
            </a:xfrm>
            <a:custGeom>
              <a:avLst/>
              <a:gdLst>
                <a:gd name="T0" fmla="*/ 289 w 299"/>
                <a:gd name="T1" fmla="*/ 218 h 304"/>
                <a:gd name="T2" fmla="*/ 268 w 299"/>
                <a:gd name="T3" fmla="*/ 160 h 304"/>
                <a:gd name="T4" fmla="*/ 269 w 299"/>
                <a:gd name="T5" fmla="*/ 89 h 304"/>
                <a:gd name="T6" fmla="*/ 264 w 299"/>
                <a:gd name="T7" fmla="*/ 0 h 304"/>
                <a:gd name="T8" fmla="*/ 62 w 299"/>
                <a:gd name="T9" fmla="*/ 14 h 304"/>
                <a:gd name="T10" fmla="*/ 17 w 299"/>
                <a:gd name="T11" fmla="*/ 229 h 304"/>
                <a:gd name="T12" fmla="*/ 0 w 299"/>
                <a:gd name="T13" fmla="*/ 263 h 304"/>
                <a:gd name="T14" fmla="*/ 76 w 299"/>
                <a:gd name="T15" fmla="*/ 299 h 304"/>
                <a:gd name="T16" fmla="*/ 285 w 299"/>
                <a:gd name="T17" fmla="*/ 279 h 304"/>
                <a:gd name="T18" fmla="*/ 226 w 299"/>
                <a:gd name="T19" fmla="*/ 284 h 304"/>
                <a:gd name="T20" fmla="*/ 235 w 299"/>
                <a:gd name="T21" fmla="*/ 264 h 304"/>
                <a:gd name="T22" fmla="*/ 254 w 299"/>
                <a:gd name="T23" fmla="*/ 280 h 304"/>
                <a:gd name="T24" fmla="*/ 244 w 299"/>
                <a:gd name="T25" fmla="*/ 263 h 304"/>
                <a:gd name="T26" fmla="*/ 254 w 299"/>
                <a:gd name="T27" fmla="*/ 280 h 304"/>
                <a:gd name="T28" fmla="*/ 260 w 299"/>
                <a:gd name="T29" fmla="*/ 281 h 304"/>
                <a:gd name="T30" fmla="*/ 267 w 299"/>
                <a:gd name="T31" fmla="*/ 261 h 304"/>
                <a:gd name="T32" fmla="*/ 275 w 299"/>
                <a:gd name="T33" fmla="*/ 274 h 304"/>
                <a:gd name="T34" fmla="*/ 285 w 299"/>
                <a:gd name="T35" fmla="*/ 259 h 304"/>
                <a:gd name="T36" fmla="*/ 69 w 299"/>
                <a:gd name="T37" fmla="*/ 20 h 304"/>
                <a:gd name="T38" fmla="*/ 261 w 299"/>
                <a:gd name="T39" fmla="*/ 76 h 304"/>
                <a:gd name="T40" fmla="*/ 200 w 299"/>
                <a:gd name="T41" fmla="*/ 162 h 304"/>
                <a:gd name="T42" fmla="*/ 69 w 299"/>
                <a:gd name="T43" fmla="*/ 20 h 304"/>
                <a:gd name="T44" fmla="*/ 8 w 299"/>
                <a:gd name="T45" fmla="*/ 266 h 304"/>
                <a:gd name="T46" fmla="*/ 15 w 299"/>
                <a:gd name="T47" fmla="*/ 290 h 304"/>
                <a:gd name="T48" fmla="*/ 21 w 299"/>
                <a:gd name="T49" fmla="*/ 269 h 304"/>
                <a:gd name="T50" fmla="*/ 26 w 299"/>
                <a:gd name="T51" fmla="*/ 290 h 304"/>
                <a:gd name="T52" fmla="*/ 32 w 299"/>
                <a:gd name="T53" fmla="*/ 272 h 304"/>
                <a:gd name="T54" fmla="*/ 40 w 299"/>
                <a:gd name="T55" fmla="*/ 291 h 304"/>
                <a:gd name="T56" fmla="*/ 47 w 299"/>
                <a:gd name="T57" fmla="*/ 273 h 304"/>
                <a:gd name="T58" fmla="*/ 54 w 299"/>
                <a:gd name="T59" fmla="*/ 291 h 304"/>
                <a:gd name="T60" fmla="*/ 70 w 299"/>
                <a:gd name="T61" fmla="*/ 292 h 304"/>
                <a:gd name="T62" fmla="*/ 59 w 299"/>
                <a:gd name="T63" fmla="*/ 273 h 304"/>
                <a:gd name="T64" fmla="*/ 70 w 299"/>
                <a:gd name="T65" fmla="*/ 292 h 304"/>
                <a:gd name="T66" fmla="*/ 56 w 299"/>
                <a:gd name="T67" fmla="*/ 167 h 304"/>
                <a:gd name="T68" fmla="*/ 285 w 299"/>
                <a:gd name="T69" fmla="*/ 226 h 304"/>
                <a:gd name="T70" fmla="*/ 233 w 299"/>
                <a:gd name="T71" fmla="*/ 257 h 304"/>
                <a:gd name="T72" fmla="*/ 10 w 299"/>
                <a:gd name="T73" fmla="*/ 258 h 304"/>
                <a:gd name="T74" fmla="*/ 77 w 299"/>
                <a:gd name="T75" fmla="*/ 292 h 304"/>
                <a:gd name="T76" fmla="*/ 87 w 299"/>
                <a:gd name="T77" fmla="*/ 274 h 304"/>
                <a:gd name="T78" fmla="*/ 105 w 299"/>
                <a:gd name="T79" fmla="*/ 291 h 304"/>
                <a:gd name="T80" fmla="*/ 94 w 299"/>
                <a:gd name="T81" fmla="*/ 273 h 304"/>
                <a:gd name="T82" fmla="*/ 105 w 299"/>
                <a:gd name="T83" fmla="*/ 291 h 304"/>
                <a:gd name="T84" fmla="*/ 112 w 299"/>
                <a:gd name="T85" fmla="*/ 292 h 304"/>
                <a:gd name="T86" fmla="*/ 121 w 299"/>
                <a:gd name="T87" fmla="*/ 275 h 304"/>
                <a:gd name="T88" fmla="*/ 138 w 299"/>
                <a:gd name="T89" fmla="*/ 291 h 304"/>
                <a:gd name="T90" fmla="*/ 127 w 299"/>
                <a:gd name="T91" fmla="*/ 272 h 304"/>
                <a:gd name="T92" fmla="*/ 138 w 299"/>
                <a:gd name="T93" fmla="*/ 291 h 304"/>
                <a:gd name="T94" fmla="*/ 145 w 299"/>
                <a:gd name="T95" fmla="*/ 291 h 304"/>
                <a:gd name="T96" fmla="*/ 154 w 299"/>
                <a:gd name="T97" fmla="*/ 273 h 304"/>
                <a:gd name="T98" fmla="*/ 160 w 299"/>
                <a:gd name="T99" fmla="*/ 292 h 304"/>
                <a:gd name="T100" fmla="*/ 170 w 299"/>
                <a:gd name="T101" fmla="*/ 272 h 304"/>
                <a:gd name="T102" fmla="*/ 160 w 299"/>
                <a:gd name="T103" fmla="*/ 292 h 304"/>
                <a:gd name="T104" fmla="*/ 179 w 299"/>
                <a:gd name="T105" fmla="*/ 291 h 304"/>
                <a:gd name="T106" fmla="*/ 186 w 299"/>
                <a:gd name="T107" fmla="*/ 290 h 304"/>
                <a:gd name="T108" fmla="*/ 192 w 299"/>
                <a:gd name="T109" fmla="*/ 269 h 304"/>
                <a:gd name="T110" fmla="*/ 193 w 299"/>
                <a:gd name="T111" fmla="*/ 288 h 304"/>
                <a:gd name="T112" fmla="*/ 207 w 299"/>
                <a:gd name="T113" fmla="*/ 268 h 304"/>
                <a:gd name="T114" fmla="*/ 221 w 299"/>
                <a:gd name="T115" fmla="*/ 285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99" h="304">
                  <a:moveTo>
                    <a:pt x="285" y="279"/>
                  </a:moveTo>
                  <a:cubicBezTo>
                    <a:pt x="299" y="264"/>
                    <a:pt x="293" y="235"/>
                    <a:pt x="289" y="218"/>
                  </a:cubicBezTo>
                  <a:cubicBezTo>
                    <a:pt x="287" y="211"/>
                    <a:pt x="287" y="204"/>
                    <a:pt x="285" y="198"/>
                  </a:cubicBezTo>
                  <a:cubicBezTo>
                    <a:pt x="280" y="183"/>
                    <a:pt x="270" y="171"/>
                    <a:pt x="268" y="160"/>
                  </a:cubicBezTo>
                  <a:cubicBezTo>
                    <a:pt x="266" y="150"/>
                    <a:pt x="269" y="139"/>
                    <a:pt x="269" y="129"/>
                  </a:cubicBezTo>
                  <a:cubicBezTo>
                    <a:pt x="269" y="116"/>
                    <a:pt x="270" y="103"/>
                    <a:pt x="269" y="89"/>
                  </a:cubicBezTo>
                  <a:cubicBezTo>
                    <a:pt x="268" y="60"/>
                    <a:pt x="274" y="26"/>
                    <a:pt x="267" y="2"/>
                  </a:cubicBezTo>
                  <a:cubicBezTo>
                    <a:pt x="265" y="2"/>
                    <a:pt x="265" y="1"/>
                    <a:pt x="264" y="0"/>
                  </a:cubicBezTo>
                  <a:cubicBezTo>
                    <a:pt x="231" y="2"/>
                    <a:pt x="195" y="3"/>
                    <a:pt x="160" y="6"/>
                  </a:cubicBezTo>
                  <a:cubicBezTo>
                    <a:pt x="127" y="10"/>
                    <a:pt x="93" y="12"/>
                    <a:pt x="62" y="14"/>
                  </a:cubicBezTo>
                  <a:cubicBezTo>
                    <a:pt x="57" y="63"/>
                    <a:pt x="51" y="113"/>
                    <a:pt x="52" y="162"/>
                  </a:cubicBezTo>
                  <a:cubicBezTo>
                    <a:pt x="39" y="186"/>
                    <a:pt x="28" y="209"/>
                    <a:pt x="17" y="229"/>
                  </a:cubicBezTo>
                  <a:cubicBezTo>
                    <a:pt x="12" y="237"/>
                    <a:pt x="7" y="243"/>
                    <a:pt x="4" y="252"/>
                  </a:cubicBezTo>
                  <a:cubicBezTo>
                    <a:pt x="3" y="256"/>
                    <a:pt x="4" y="260"/>
                    <a:pt x="0" y="263"/>
                  </a:cubicBezTo>
                  <a:cubicBezTo>
                    <a:pt x="3" y="271"/>
                    <a:pt x="2" y="284"/>
                    <a:pt x="4" y="293"/>
                  </a:cubicBezTo>
                  <a:cubicBezTo>
                    <a:pt x="25" y="304"/>
                    <a:pt x="53" y="299"/>
                    <a:pt x="76" y="299"/>
                  </a:cubicBezTo>
                  <a:cubicBezTo>
                    <a:pt x="126" y="299"/>
                    <a:pt x="167" y="300"/>
                    <a:pt x="218" y="293"/>
                  </a:cubicBezTo>
                  <a:cubicBezTo>
                    <a:pt x="239" y="291"/>
                    <a:pt x="274" y="289"/>
                    <a:pt x="285" y="279"/>
                  </a:cubicBezTo>
                  <a:close/>
                  <a:moveTo>
                    <a:pt x="237" y="283"/>
                  </a:moveTo>
                  <a:cubicBezTo>
                    <a:pt x="232" y="282"/>
                    <a:pt x="232" y="285"/>
                    <a:pt x="226" y="284"/>
                  </a:cubicBezTo>
                  <a:cubicBezTo>
                    <a:pt x="226" y="277"/>
                    <a:pt x="230" y="274"/>
                    <a:pt x="226" y="267"/>
                  </a:cubicBezTo>
                  <a:cubicBezTo>
                    <a:pt x="226" y="263"/>
                    <a:pt x="235" y="268"/>
                    <a:pt x="235" y="264"/>
                  </a:cubicBezTo>
                  <a:cubicBezTo>
                    <a:pt x="241" y="266"/>
                    <a:pt x="236" y="277"/>
                    <a:pt x="237" y="283"/>
                  </a:cubicBezTo>
                  <a:close/>
                  <a:moveTo>
                    <a:pt x="254" y="280"/>
                  </a:moveTo>
                  <a:cubicBezTo>
                    <a:pt x="248" y="281"/>
                    <a:pt x="250" y="281"/>
                    <a:pt x="243" y="282"/>
                  </a:cubicBezTo>
                  <a:cubicBezTo>
                    <a:pt x="243" y="273"/>
                    <a:pt x="244" y="269"/>
                    <a:pt x="244" y="263"/>
                  </a:cubicBezTo>
                  <a:cubicBezTo>
                    <a:pt x="247" y="263"/>
                    <a:pt x="250" y="263"/>
                    <a:pt x="253" y="264"/>
                  </a:cubicBezTo>
                  <a:cubicBezTo>
                    <a:pt x="254" y="269"/>
                    <a:pt x="255" y="274"/>
                    <a:pt x="254" y="280"/>
                  </a:cubicBezTo>
                  <a:close/>
                  <a:moveTo>
                    <a:pt x="269" y="278"/>
                  </a:moveTo>
                  <a:cubicBezTo>
                    <a:pt x="265" y="278"/>
                    <a:pt x="265" y="282"/>
                    <a:pt x="260" y="281"/>
                  </a:cubicBezTo>
                  <a:cubicBezTo>
                    <a:pt x="263" y="273"/>
                    <a:pt x="259" y="271"/>
                    <a:pt x="260" y="262"/>
                  </a:cubicBezTo>
                  <a:cubicBezTo>
                    <a:pt x="262" y="262"/>
                    <a:pt x="267" y="264"/>
                    <a:pt x="267" y="261"/>
                  </a:cubicBezTo>
                  <a:cubicBezTo>
                    <a:pt x="270" y="265"/>
                    <a:pt x="270" y="271"/>
                    <a:pt x="269" y="278"/>
                  </a:cubicBezTo>
                  <a:close/>
                  <a:moveTo>
                    <a:pt x="275" y="274"/>
                  </a:moveTo>
                  <a:cubicBezTo>
                    <a:pt x="275" y="269"/>
                    <a:pt x="277" y="267"/>
                    <a:pt x="274" y="263"/>
                  </a:cubicBezTo>
                  <a:cubicBezTo>
                    <a:pt x="276" y="260"/>
                    <a:pt x="283" y="262"/>
                    <a:pt x="285" y="259"/>
                  </a:cubicBezTo>
                  <a:cubicBezTo>
                    <a:pt x="287" y="264"/>
                    <a:pt x="281" y="273"/>
                    <a:pt x="275" y="274"/>
                  </a:cubicBezTo>
                  <a:close/>
                  <a:moveTo>
                    <a:pt x="69" y="20"/>
                  </a:moveTo>
                  <a:cubicBezTo>
                    <a:pt x="127" y="21"/>
                    <a:pt x="192" y="7"/>
                    <a:pt x="261" y="10"/>
                  </a:cubicBezTo>
                  <a:cubicBezTo>
                    <a:pt x="267" y="32"/>
                    <a:pt x="261" y="56"/>
                    <a:pt x="261" y="76"/>
                  </a:cubicBezTo>
                  <a:cubicBezTo>
                    <a:pt x="262" y="100"/>
                    <a:pt x="264" y="126"/>
                    <a:pt x="262" y="157"/>
                  </a:cubicBezTo>
                  <a:cubicBezTo>
                    <a:pt x="244" y="161"/>
                    <a:pt x="222" y="160"/>
                    <a:pt x="200" y="162"/>
                  </a:cubicBezTo>
                  <a:cubicBezTo>
                    <a:pt x="152" y="167"/>
                    <a:pt x="104" y="170"/>
                    <a:pt x="59" y="160"/>
                  </a:cubicBezTo>
                  <a:cubicBezTo>
                    <a:pt x="57" y="117"/>
                    <a:pt x="63" y="67"/>
                    <a:pt x="69" y="20"/>
                  </a:cubicBezTo>
                  <a:close/>
                  <a:moveTo>
                    <a:pt x="15" y="290"/>
                  </a:moveTo>
                  <a:cubicBezTo>
                    <a:pt x="8" y="287"/>
                    <a:pt x="9" y="276"/>
                    <a:pt x="8" y="266"/>
                  </a:cubicBezTo>
                  <a:cubicBezTo>
                    <a:pt x="10" y="267"/>
                    <a:pt x="12" y="268"/>
                    <a:pt x="14" y="268"/>
                  </a:cubicBezTo>
                  <a:cubicBezTo>
                    <a:pt x="14" y="276"/>
                    <a:pt x="16" y="281"/>
                    <a:pt x="15" y="290"/>
                  </a:cubicBezTo>
                  <a:close/>
                  <a:moveTo>
                    <a:pt x="26" y="290"/>
                  </a:moveTo>
                  <a:cubicBezTo>
                    <a:pt x="18" y="290"/>
                    <a:pt x="22" y="277"/>
                    <a:pt x="21" y="269"/>
                  </a:cubicBezTo>
                  <a:cubicBezTo>
                    <a:pt x="25" y="268"/>
                    <a:pt x="24" y="271"/>
                    <a:pt x="28" y="271"/>
                  </a:cubicBezTo>
                  <a:cubicBezTo>
                    <a:pt x="24" y="275"/>
                    <a:pt x="28" y="289"/>
                    <a:pt x="26" y="290"/>
                  </a:cubicBezTo>
                  <a:close/>
                  <a:moveTo>
                    <a:pt x="40" y="291"/>
                  </a:moveTo>
                  <a:cubicBezTo>
                    <a:pt x="29" y="290"/>
                    <a:pt x="34" y="282"/>
                    <a:pt x="32" y="272"/>
                  </a:cubicBezTo>
                  <a:cubicBezTo>
                    <a:pt x="34" y="270"/>
                    <a:pt x="40" y="271"/>
                    <a:pt x="41" y="273"/>
                  </a:cubicBezTo>
                  <a:cubicBezTo>
                    <a:pt x="40" y="281"/>
                    <a:pt x="40" y="282"/>
                    <a:pt x="40" y="291"/>
                  </a:cubicBezTo>
                  <a:close/>
                  <a:moveTo>
                    <a:pt x="47" y="291"/>
                  </a:moveTo>
                  <a:cubicBezTo>
                    <a:pt x="47" y="285"/>
                    <a:pt x="47" y="279"/>
                    <a:pt x="47" y="273"/>
                  </a:cubicBezTo>
                  <a:cubicBezTo>
                    <a:pt x="48" y="273"/>
                    <a:pt x="49" y="273"/>
                    <a:pt x="50" y="273"/>
                  </a:cubicBezTo>
                  <a:cubicBezTo>
                    <a:pt x="55" y="275"/>
                    <a:pt x="51" y="286"/>
                    <a:pt x="54" y="291"/>
                  </a:cubicBezTo>
                  <a:cubicBezTo>
                    <a:pt x="51" y="291"/>
                    <a:pt x="49" y="291"/>
                    <a:pt x="47" y="291"/>
                  </a:cubicBezTo>
                  <a:close/>
                  <a:moveTo>
                    <a:pt x="70" y="292"/>
                  </a:moveTo>
                  <a:cubicBezTo>
                    <a:pt x="67" y="292"/>
                    <a:pt x="63" y="292"/>
                    <a:pt x="59" y="291"/>
                  </a:cubicBezTo>
                  <a:cubicBezTo>
                    <a:pt x="59" y="285"/>
                    <a:pt x="59" y="279"/>
                    <a:pt x="59" y="273"/>
                  </a:cubicBezTo>
                  <a:cubicBezTo>
                    <a:pt x="63" y="273"/>
                    <a:pt x="67" y="273"/>
                    <a:pt x="70" y="274"/>
                  </a:cubicBezTo>
                  <a:cubicBezTo>
                    <a:pt x="70" y="280"/>
                    <a:pt x="70" y="286"/>
                    <a:pt x="70" y="292"/>
                  </a:cubicBezTo>
                  <a:close/>
                  <a:moveTo>
                    <a:pt x="10" y="258"/>
                  </a:moveTo>
                  <a:cubicBezTo>
                    <a:pt x="22" y="224"/>
                    <a:pt x="43" y="200"/>
                    <a:pt x="56" y="167"/>
                  </a:cubicBezTo>
                  <a:cubicBezTo>
                    <a:pt x="125" y="185"/>
                    <a:pt x="191" y="168"/>
                    <a:pt x="264" y="168"/>
                  </a:cubicBezTo>
                  <a:cubicBezTo>
                    <a:pt x="273" y="184"/>
                    <a:pt x="279" y="203"/>
                    <a:pt x="285" y="226"/>
                  </a:cubicBezTo>
                  <a:cubicBezTo>
                    <a:pt x="286" y="232"/>
                    <a:pt x="289" y="243"/>
                    <a:pt x="288" y="246"/>
                  </a:cubicBezTo>
                  <a:cubicBezTo>
                    <a:pt x="283" y="257"/>
                    <a:pt x="246" y="256"/>
                    <a:pt x="233" y="257"/>
                  </a:cubicBezTo>
                  <a:cubicBezTo>
                    <a:pt x="191" y="262"/>
                    <a:pt x="137" y="266"/>
                    <a:pt x="85" y="266"/>
                  </a:cubicBezTo>
                  <a:cubicBezTo>
                    <a:pt x="58" y="265"/>
                    <a:pt x="28" y="265"/>
                    <a:pt x="10" y="258"/>
                  </a:cubicBezTo>
                  <a:close/>
                  <a:moveTo>
                    <a:pt x="87" y="292"/>
                  </a:moveTo>
                  <a:cubicBezTo>
                    <a:pt x="84" y="290"/>
                    <a:pt x="82" y="293"/>
                    <a:pt x="77" y="292"/>
                  </a:cubicBezTo>
                  <a:cubicBezTo>
                    <a:pt x="75" y="283"/>
                    <a:pt x="78" y="282"/>
                    <a:pt x="76" y="274"/>
                  </a:cubicBezTo>
                  <a:cubicBezTo>
                    <a:pt x="81" y="271"/>
                    <a:pt x="82" y="274"/>
                    <a:pt x="87" y="274"/>
                  </a:cubicBezTo>
                  <a:cubicBezTo>
                    <a:pt x="87" y="280"/>
                    <a:pt x="87" y="286"/>
                    <a:pt x="87" y="292"/>
                  </a:cubicBezTo>
                  <a:close/>
                  <a:moveTo>
                    <a:pt x="105" y="291"/>
                  </a:moveTo>
                  <a:cubicBezTo>
                    <a:pt x="101" y="291"/>
                    <a:pt x="96" y="291"/>
                    <a:pt x="92" y="291"/>
                  </a:cubicBezTo>
                  <a:cubicBezTo>
                    <a:pt x="92" y="283"/>
                    <a:pt x="92" y="276"/>
                    <a:pt x="94" y="273"/>
                  </a:cubicBezTo>
                  <a:cubicBezTo>
                    <a:pt x="98" y="276"/>
                    <a:pt x="102" y="271"/>
                    <a:pt x="106" y="275"/>
                  </a:cubicBezTo>
                  <a:cubicBezTo>
                    <a:pt x="105" y="283"/>
                    <a:pt x="105" y="285"/>
                    <a:pt x="105" y="291"/>
                  </a:cubicBezTo>
                  <a:close/>
                  <a:moveTo>
                    <a:pt x="121" y="291"/>
                  </a:moveTo>
                  <a:cubicBezTo>
                    <a:pt x="118" y="291"/>
                    <a:pt x="112" y="289"/>
                    <a:pt x="112" y="292"/>
                  </a:cubicBezTo>
                  <a:cubicBezTo>
                    <a:pt x="109" y="287"/>
                    <a:pt x="113" y="283"/>
                    <a:pt x="112" y="273"/>
                  </a:cubicBezTo>
                  <a:cubicBezTo>
                    <a:pt x="115" y="274"/>
                    <a:pt x="119" y="273"/>
                    <a:pt x="121" y="275"/>
                  </a:cubicBezTo>
                  <a:cubicBezTo>
                    <a:pt x="121" y="280"/>
                    <a:pt x="121" y="285"/>
                    <a:pt x="121" y="291"/>
                  </a:cubicBezTo>
                  <a:close/>
                  <a:moveTo>
                    <a:pt x="138" y="291"/>
                  </a:moveTo>
                  <a:cubicBezTo>
                    <a:pt x="134" y="291"/>
                    <a:pt x="130" y="291"/>
                    <a:pt x="127" y="291"/>
                  </a:cubicBezTo>
                  <a:cubicBezTo>
                    <a:pt x="127" y="285"/>
                    <a:pt x="127" y="279"/>
                    <a:pt x="127" y="272"/>
                  </a:cubicBezTo>
                  <a:cubicBezTo>
                    <a:pt x="130" y="273"/>
                    <a:pt x="134" y="273"/>
                    <a:pt x="138" y="273"/>
                  </a:cubicBezTo>
                  <a:cubicBezTo>
                    <a:pt x="137" y="282"/>
                    <a:pt x="140" y="287"/>
                    <a:pt x="138" y="291"/>
                  </a:cubicBezTo>
                  <a:close/>
                  <a:moveTo>
                    <a:pt x="153" y="291"/>
                  </a:moveTo>
                  <a:cubicBezTo>
                    <a:pt x="150" y="291"/>
                    <a:pt x="147" y="291"/>
                    <a:pt x="145" y="291"/>
                  </a:cubicBezTo>
                  <a:cubicBezTo>
                    <a:pt x="143" y="283"/>
                    <a:pt x="145" y="282"/>
                    <a:pt x="143" y="273"/>
                  </a:cubicBezTo>
                  <a:cubicBezTo>
                    <a:pt x="149" y="274"/>
                    <a:pt x="151" y="270"/>
                    <a:pt x="154" y="273"/>
                  </a:cubicBezTo>
                  <a:cubicBezTo>
                    <a:pt x="152" y="278"/>
                    <a:pt x="153" y="285"/>
                    <a:pt x="153" y="291"/>
                  </a:cubicBezTo>
                  <a:close/>
                  <a:moveTo>
                    <a:pt x="160" y="292"/>
                  </a:moveTo>
                  <a:cubicBezTo>
                    <a:pt x="160" y="285"/>
                    <a:pt x="160" y="279"/>
                    <a:pt x="160" y="272"/>
                  </a:cubicBezTo>
                  <a:cubicBezTo>
                    <a:pt x="163" y="272"/>
                    <a:pt x="166" y="272"/>
                    <a:pt x="170" y="272"/>
                  </a:cubicBezTo>
                  <a:cubicBezTo>
                    <a:pt x="169" y="279"/>
                    <a:pt x="170" y="285"/>
                    <a:pt x="171" y="291"/>
                  </a:cubicBezTo>
                  <a:cubicBezTo>
                    <a:pt x="166" y="290"/>
                    <a:pt x="163" y="291"/>
                    <a:pt x="160" y="292"/>
                  </a:cubicBezTo>
                  <a:close/>
                  <a:moveTo>
                    <a:pt x="186" y="290"/>
                  </a:moveTo>
                  <a:cubicBezTo>
                    <a:pt x="184" y="290"/>
                    <a:pt x="179" y="288"/>
                    <a:pt x="179" y="291"/>
                  </a:cubicBezTo>
                  <a:cubicBezTo>
                    <a:pt x="176" y="287"/>
                    <a:pt x="176" y="279"/>
                    <a:pt x="176" y="271"/>
                  </a:cubicBezTo>
                  <a:cubicBezTo>
                    <a:pt x="189" y="266"/>
                    <a:pt x="186" y="279"/>
                    <a:pt x="186" y="290"/>
                  </a:cubicBezTo>
                  <a:close/>
                  <a:moveTo>
                    <a:pt x="193" y="288"/>
                  </a:moveTo>
                  <a:cubicBezTo>
                    <a:pt x="190" y="284"/>
                    <a:pt x="192" y="275"/>
                    <a:pt x="192" y="269"/>
                  </a:cubicBezTo>
                  <a:cubicBezTo>
                    <a:pt x="204" y="264"/>
                    <a:pt x="202" y="277"/>
                    <a:pt x="203" y="287"/>
                  </a:cubicBezTo>
                  <a:cubicBezTo>
                    <a:pt x="198" y="286"/>
                    <a:pt x="196" y="288"/>
                    <a:pt x="193" y="288"/>
                  </a:cubicBezTo>
                  <a:close/>
                  <a:moveTo>
                    <a:pt x="210" y="286"/>
                  </a:moveTo>
                  <a:cubicBezTo>
                    <a:pt x="209" y="280"/>
                    <a:pt x="208" y="273"/>
                    <a:pt x="207" y="268"/>
                  </a:cubicBezTo>
                  <a:cubicBezTo>
                    <a:pt x="212" y="268"/>
                    <a:pt x="215" y="266"/>
                    <a:pt x="221" y="267"/>
                  </a:cubicBezTo>
                  <a:cubicBezTo>
                    <a:pt x="221" y="273"/>
                    <a:pt x="221" y="279"/>
                    <a:pt x="221" y="285"/>
                  </a:cubicBezTo>
                  <a:cubicBezTo>
                    <a:pt x="216" y="284"/>
                    <a:pt x="213" y="285"/>
                    <a:pt x="210" y="2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Freeform 810"/>
            <p:cNvSpPr>
              <a:spLocks noEditPoints="1"/>
            </p:cNvSpPr>
            <p:nvPr/>
          </p:nvSpPr>
          <p:spPr bwMode="auto">
            <a:xfrm>
              <a:off x="8661400" y="5756275"/>
              <a:ext cx="550863" cy="161925"/>
            </a:xfrm>
            <a:custGeom>
              <a:avLst/>
              <a:gdLst>
                <a:gd name="T0" fmla="*/ 226 w 226"/>
                <a:gd name="T1" fmla="*/ 56 h 66"/>
                <a:gd name="T2" fmla="*/ 194 w 226"/>
                <a:gd name="T3" fmla="*/ 1 h 66"/>
                <a:gd name="T4" fmla="*/ 24 w 226"/>
                <a:gd name="T5" fmla="*/ 0 h 66"/>
                <a:gd name="T6" fmla="*/ 107 w 226"/>
                <a:gd name="T7" fmla="*/ 59 h 66"/>
                <a:gd name="T8" fmla="*/ 40 w 226"/>
                <a:gd name="T9" fmla="*/ 27 h 66"/>
                <a:gd name="T10" fmla="*/ 37 w 226"/>
                <a:gd name="T11" fmla="*/ 35 h 66"/>
                <a:gd name="T12" fmla="*/ 58 w 226"/>
                <a:gd name="T13" fmla="*/ 54 h 66"/>
                <a:gd name="T14" fmla="*/ 85 w 226"/>
                <a:gd name="T15" fmla="*/ 45 h 66"/>
                <a:gd name="T16" fmla="*/ 190 w 226"/>
                <a:gd name="T17" fmla="*/ 53 h 66"/>
                <a:gd name="T18" fmla="*/ 218 w 226"/>
                <a:gd name="T19" fmla="*/ 46 h 66"/>
                <a:gd name="T20" fmla="*/ 213 w 226"/>
                <a:gd name="T21" fmla="*/ 30 h 66"/>
                <a:gd name="T22" fmla="*/ 189 w 226"/>
                <a:gd name="T23" fmla="*/ 38 h 66"/>
                <a:gd name="T24" fmla="*/ 213 w 226"/>
                <a:gd name="T25" fmla="*/ 30 h 66"/>
                <a:gd name="T26" fmla="*/ 185 w 226"/>
                <a:gd name="T27" fmla="*/ 24 h 66"/>
                <a:gd name="T28" fmla="*/ 208 w 226"/>
                <a:gd name="T29" fmla="*/ 24 h 66"/>
                <a:gd name="T30" fmla="*/ 158 w 226"/>
                <a:gd name="T31" fmla="*/ 52 h 66"/>
                <a:gd name="T32" fmla="*/ 181 w 226"/>
                <a:gd name="T33" fmla="*/ 43 h 66"/>
                <a:gd name="T34" fmla="*/ 153 w 226"/>
                <a:gd name="T35" fmla="*/ 11 h 66"/>
                <a:gd name="T36" fmla="*/ 178 w 226"/>
                <a:gd name="T37" fmla="*/ 23 h 66"/>
                <a:gd name="T38" fmla="*/ 153 w 226"/>
                <a:gd name="T39" fmla="*/ 11 h 66"/>
                <a:gd name="T40" fmla="*/ 181 w 226"/>
                <a:gd name="T41" fmla="*/ 35 h 66"/>
                <a:gd name="T42" fmla="*/ 153 w 226"/>
                <a:gd name="T43" fmla="*/ 33 h 66"/>
                <a:gd name="T44" fmla="*/ 150 w 226"/>
                <a:gd name="T45" fmla="*/ 54 h 66"/>
                <a:gd name="T46" fmla="*/ 124 w 226"/>
                <a:gd name="T47" fmla="*/ 44 h 66"/>
                <a:gd name="T48" fmla="*/ 150 w 226"/>
                <a:gd name="T49" fmla="*/ 54 h 66"/>
                <a:gd name="T50" fmla="*/ 122 w 226"/>
                <a:gd name="T51" fmla="*/ 37 h 66"/>
                <a:gd name="T52" fmla="*/ 147 w 226"/>
                <a:gd name="T53" fmla="*/ 34 h 66"/>
                <a:gd name="T54" fmla="*/ 145 w 226"/>
                <a:gd name="T55" fmla="*/ 14 h 66"/>
                <a:gd name="T56" fmla="*/ 124 w 226"/>
                <a:gd name="T57" fmla="*/ 26 h 66"/>
                <a:gd name="T58" fmla="*/ 96 w 226"/>
                <a:gd name="T59" fmla="*/ 16 h 66"/>
                <a:gd name="T60" fmla="*/ 116 w 226"/>
                <a:gd name="T61" fmla="*/ 25 h 66"/>
                <a:gd name="T62" fmla="*/ 96 w 226"/>
                <a:gd name="T63" fmla="*/ 16 h 66"/>
                <a:gd name="T64" fmla="*/ 116 w 226"/>
                <a:gd name="T65" fmla="*/ 34 h 66"/>
                <a:gd name="T66" fmla="*/ 93 w 226"/>
                <a:gd name="T67" fmla="*/ 32 h 66"/>
                <a:gd name="T68" fmla="*/ 116 w 226"/>
                <a:gd name="T69" fmla="*/ 44 h 66"/>
                <a:gd name="T70" fmla="*/ 91 w 226"/>
                <a:gd name="T71" fmla="*/ 53 h 66"/>
                <a:gd name="T72" fmla="*/ 71 w 226"/>
                <a:gd name="T73" fmla="*/ 12 h 66"/>
                <a:gd name="T74" fmla="*/ 88 w 226"/>
                <a:gd name="T75" fmla="*/ 25 h 66"/>
                <a:gd name="T76" fmla="*/ 71 w 226"/>
                <a:gd name="T77" fmla="*/ 12 h 66"/>
                <a:gd name="T78" fmla="*/ 63 w 226"/>
                <a:gd name="T79" fmla="*/ 36 h 66"/>
                <a:gd name="T80" fmla="*/ 45 w 226"/>
                <a:gd name="T81" fmla="*/ 11 h 66"/>
                <a:gd name="T82" fmla="*/ 60 w 226"/>
                <a:gd name="T83" fmla="*/ 23 h 66"/>
                <a:gd name="T84" fmla="*/ 45 w 226"/>
                <a:gd name="T85" fmla="*/ 11 h 66"/>
                <a:gd name="T86" fmla="*/ 40 w 226"/>
                <a:gd name="T87" fmla="*/ 11 h 66"/>
                <a:gd name="T88" fmla="*/ 24 w 226"/>
                <a:gd name="T89" fmla="*/ 19 h 66"/>
                <a:gd name="T90" fmla="*/ 23 w 226"/>
                <a:gd name="T91" fmla="*/ 51 h 66"/>
                <a:gd name="T92" fmla="*/ 11 w 226"/>
                <a:gd name="T93" fmla="*/ 38 h 66"/>
                <a:gd name="T94" fmla="*/ 23 w 226"/>
                <a:gd name="T95" fmla="*/ 51 h 66"/>
                <a:gd name="T96" fmla="*/ 33 w 226"/>
                <a:gd name="T97" fmla="*/ 26 h 66"/>
                <a:gd name="T98" fmla="*/ 16 w 226"/>
                <a:gd name="T99" fmla="*/ 33 h 66"/>
                <a:gd name="T100" fmla="*/ 34 w 226"/>
                <a:gd name="T101" fmla="*/ 40 h 66"/>
                <a:gd name="T102" fmla="*/ 49 w 226"/>
                <a:gd name="T103" fmla="*/ 54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26" h="66">
                  <a:moveTo>
                    <a:pt x="107" y="59"/>
                  </a:moveTo>
                  <a:cubicBezTo>
                    <a:pt x="149" y="58"/>
                    <a:pt x="188" y="64"/>
                    <a:pt x="226" y="56"/>
                  </a:cubicBezTo>
                  <a:cubicBezTo>
                    <a:pt x="226" y="39"/>
                    <a:pt x="215" y="20"/>
                    <a:pt x="208" y="5"/>
                  </a:cubicBezTo>
                  <a:cubicBezTo>
                    <a:pt x="202" y="2"/>
                    <a:pt x="199" y="1"/>
                    <a:pt x="194" y="1"/>
                  </a:cubicBezTo>
                  <a:cubicBezTo>
                    <a:pt x="166" y="4"/>
                    <a:pt x="119" y="8"/>
                    <a:pt x="80" y="5"/>
                  </a:cubicBezTo>
                  <a:cubicBezTo>
                    <a:pt x="56" y="3"/>
                    <a:pt x="37" y="7"/>
                    <a:pt x="24" y="0"/>
                  </a:cubicBezTo>
                  <a:cubicBezTo>
                    <a:pt x="17" y="19"/>
                    <a:pt x="2" y="30"/>
                    <a:pt x="0" y="55"/>
                  </a:cubicBezTo>
                  <a:cubicBezTo>
                    <a:pt x="32" y="66"/>
                    <a:pt x="70" y="60"/>
                    <a:pt x="107" y="59"/>
                  </a:cubicBezTo>
                  <a:close/>
                  <a:moveTo>
                    <a:pt x="37" y="35"/>
                  </a:moveTo>
                  <a:cubicBezTo>
                    <a:pt x="38" y="32"/>
                    <a:pt x="40" y="31"/>
                    <a:pt x="40" y="27"/>
                  </a:cubicBezTo>
                  <a:cubicBezTo>
                    <a:pt x="44" y="29"/>
                    <a:pt x="49" y="30"/>
                    <a:pt x="56" y="30"/>
                  </a:cubicBezTo>
                  <a:cubicBezTo>
                    <a:pt x="53" y="41"/>
                    <a:pt x="45" y="31"/>
                    <a:pt x="37" y="35"/>
                  </a:cubicBezTo>
                  <a:close/>
                  <a:moveTo>
                    <a:pt x="84" y="55"/>
                  </a:moveTo>
                  <a:cubicBezTo>
                    <a:pt x="80" y="53"/>
                    <a:pt x="68" y="55"/>
                    <a:pt x="58" y="54"/>
                  </a:cubicBezTo>
                  <a:cubicBezTo>
                    <a:pt x="59" y="51"/>
                    <a:pt x="58" y="45"/>
                    <a:pt x="60" y="43"/>
                  </a:cubicBezTo>
                  <a:cubicBezTo>
                    <a:pt x="72" y="43"/>
                    <a:pt x="74" y="44"/>
                    <a:pt x="85" y="45"/>
                  </a:cubicBezTo>
                  <a:cubicBezTo>
                    <a:pt x="85" y="48"/>
                    <a:pt x="83" y="50"/>
                    <a:pt x="84" y="55"/>
                  </a:cubicBezTo>
                  <a:close/>
                  <a:moveTo>
                    <a:pt x="190" y="53"/>
                  </a:moveTo>
                  <a:cubicBezTo>
                    <a:pt x="192" y="52"/>
                    <a:pt x="191" y="48"/>
                    <a:pt x="189" y="46"/>
                  </a:cubicBezTo>
                  <a:cubicBezTo>
                    <a:pt x="194" y="42"/>
                    <a:pt x="215" y="42"/>
                    <a:pt x="218" y="46"/>
                  </a:cubicBezTo>
                  <a:cubicBezTo>
                    <a:pt x="214" y="54"/>
                    <a:pt x="199" y="50"/>
                    <a:pt x="190" y="53"/>
                  </a:cubicBezTo>
                  <a:close/>
                  <a:moveTo>
                    <a:pt x="213" y="30"/>
                  </a:moveTo>
                  <a:cubicBezTo>
                    <a:pt x="212" y="33"/>
                    <a:pt x="213" y="35"/>
                    <a:pt x="215" y="36"/>
                  </a:cubicBezTo>
                  <a:cubicBezTo>
                    <a:pt x="202" y="39"/>
                    <a:pt x="198" y="36"/>
                    <a:pt x="189" y="38"/>
                  </a:cubicBezTo>
                  <a:cubicBezTo>
                    <a:pt x="187" y="37"/>
                    <a:pt x="189" y="32"/>
                    <a:pt x="186" y="32"/>
                  </a:cubicBezTo>
                  <a:cubicBezTo>
                    <a:pt x="194" y="29"/>
                    <a:pt x="200" y="30"/>
                    <a:pt x="213" y="30"/>
                  </a:cubicBezTo>
                  <a:close/>
                  <a:moveTo>
                    <a:pt x="208" y="24"/>
                  </a:moveTo>
                  <a:cubicBezTo>
                    <a:pt x="202" y="22"/>
                    <a:pt x="194" y="25"/>
                    <a:pt x="185" y="24"/>
                  </a:cubicBezTo>
                  <a:cubicBezTo>
                    <a:pt x="185" y="18"/>
                    <a:pt x="182" y="15"/>
                    <a:pt x="182" y="9"/>
                  </a:cubicBezTo>
                  <a:cubicBezTo>
                    <a:pt x="196" y="8"/>
                    <a:pt x="207" y="8"/>
                    <a:pt x="208" y="24"/>
                  </a:cubicBezTo>
                  <a:close/>
                  <a:moveTo>
                    <a:pt x="185" y="52"/>
                  </a:moveTo>
                  <a:cubicBezTo>
                    <a:pt x="179" y="55"/>
                    <a:pt x="167" y="52"/>
                    <a:pt x="158" y="52"/>
                  </a:cubicBezTo>
                  <a:cubicBezTo>
                    <a:pt x="157" y="49"/>
                    <a:pt x="155" y="44"/>
                    <a:pt x="157" y="43"/>
                  </a:cubicBezTo>
                  <a:cubicBezTo>
                    <a:pt x="162" y="44"/>
                    <a:pt x="175" y="46"/>
                    <a:pt x="181" y="43"/>
                  </a:cubicBezTo>
                  <a:cubicBezTo>
                    <a:pt x="185" y="46"/>
                    <a:pt x="177" y="52"/>
                    <a:pt x="185" y="52"/>
                  </a:cubicBezTo>
                  <a:close/>
                  <a:moveTo>
                    <a:pt x="153" y="11"/>
                  </a:moveTo>
                  <a:cubicBezTo>
                    <a:pt x="161" y="13"/>
                    <a:pt x="165" y="10"/>
                    <a:pt x="174" y="11"/>
                  </a:cubicBezTo>
                  <a:cubicBezTo>
                    <a:pt x="176" y="14"/>
                    <a:pt x="177" y="19"/>
                    <a:pt x="178" y="23"/>
                  </a:cubicBezTo>
                  <a:cubicBezTo>
                    <a:pt x="170" y="25"/>
                    <a:pt x="162" y="25"/>
                    <a:pt x="153" y="24"/>
                  </a:cubicBezTo>
                  <a:cubicBezTo>
                    <a:pt x="153" y="20"/>
                    <a:pt x="153" y="16"/>
                    <a:pt x="153" y="11"/>
                  </a:cubicBezTo>
                  <a:close/>
                  <a:moveTo>
                    <a:pt x="181" y="32"/>
                  </a:moveTo>
                  <a:cubicBezTo>
                    <a:pt x="181" y="33"/>
                    <a:pt x="181" y="34"/>
                    <a:pt x="181" y="35"/>
                  </a:cubicBezTo>
                  <a:cubicBezTo>
                    <a:pt x="180" y="41"/>
                    <a:pt x="170" y="36"/>
                    <a:pt x="165" y="37"/>
                  </a:cubicBezTo>
                  <a:cubicBezTo>
                    <a:pt x="159" y="37"/>
                    <a:pt x="154" y="38"/>
                    <a:pt x="153" y="33"/>
                  </a:cubicBezTo>
                  <a:cubicBezTo>
                    <a:pt x="160" y="32"/>
                    <a:pt x="174" y="29"/>
                    <a:pt x="181" y="32"/>
                  </a:cubicBezTo>
                  <a:close/>
                  <a:moveTo>
                    <a:pt x="150" y="54"/>
                  </a:moveTo>
                  <a:cubicBezTo>
                    <a:pt x="138" y="52"/>
                    <a:pt x="135" y="53"/>
                    <a:pt x="122" y="51"/>
                  </a:cubicBezTo>
                  <a:cubicBezTo>
                    <a:pt x="125" y="48"/>
                    <a:pt x="121" y="46"/>
                    <a:pt x="124" y="44"/>
                  </a:cubicBezTo>
                  <a:cubicBezTo>
                    <a:pt x="131" y="44"/>
                    <a:pt x="137" y="43"/>
                    <a:pt x="149" y="44"/>
                  </a:cubicBezTo>
                  <a:cubicBezTo>
                    <a:pt x="150" y="49"/>
                    <a:pt x="149" y="47"/>
                    <a:pt x="150" y="54"/>
                  </a:cubicBezTo>
                  <a:close/>
                  <a:moveTo>
                    <a:pt x="147" y="34"/>
                  </a:moveTo>
                  <a:cubicBezTo>
                    <a:pt x="143" y="41"/>
                    <a:pt x="131" y="35"/>
                    <a:pt x="122" y="37"/>
                  </a:cubicBezTo>
                  <a:cubicBezTo>
                    <a:pt x="122" y="35"/>
                    <a:pt x="122" y="34"/>
                    <a:pt x="122" y="32"/>
                  </a:cubicBezTo>
                  <a:cubicBezTo>
                    <a:pt x="130" y="35"/>
                    <a:pt x="144" y="28"/>
                    <a:pt x="147" y="34"/>
                  </a:cubicBezTo>
                  <a:close/>
                  <a:moveTo>
                    <a:pt x="122" y="16"/>
                  </a:moveTo>
                  <a:cubicBezTo>
                    <a:pt x="128" y="14"/>
                    <a:pt x="136" y="13"/>
                    <a:pt x="145" y="14"/>
                  </a:cubicBezTo>
                  <a:cubicBezTo>
                    <a:pt x="143" y="19"/>
                    <a:pt x="147" y="20"/>
                    <a:pt x="146" y="24"/>
                  </a:cubicBezTo>
                  <a:cubicBezTo>
                    <a:pt x="140" y="27"/>
                    <a:pt x="126" y="23"/>
                    <a:pt x="124" y="26"/>
                  </a:cubicBezTo>
                  <a:cubicBezTo>
                    <a:pt x="121" y="25"/>
                    <a:pt x="123" y="19"/>
                    <a:pt x="122" y="16"/>
                  </a:cubicBezTo>
                  <a:close/>
                  <a:moveTo>
                    <a:pt x="96" y="16"/>
                  </a:moveTo>
                  <a:cubicBezTo>
                    <a:pt x="100" y="15"/>
                    <a:pt x="107" y="14"/>
                    <a:pt x="116" y="15"/>
                  </a:cubicBezTo>
                  <a:cubicBezTo>
                    <a:pt x="117" y="19"/>
                    <a:pt x="111" y="22"/>
                    <a:pt x="116" y="25"/>
                  </a:cubicBezTo>
                  <a:cubicBezTo>
                    <a:pt x="111" y="28"/>
                    <a:pt x="101" y="25"/>
                    <a:pt x="95" y="25"/>
                  </a:cubicBezTo>
                  <a:cubicBezTo>
                    <a:pt x="95" y="19"/>
                    <a:pt x="95" y="21"/>
                    <a:pt x="96" y="16"/>
                  </a:cubicBezTo>
                  <a:close/>
                  <a:moveTo>
                    <a:pt x="93" y="32"/>
                  </a:moveTo>
                  <a:cubicBezTo>
                    <a:pt x="100" y="33"/>
                    <a:pt x="111" y="31"/>
                    <a:pt x="116" y="34"/>
                  </a:cubicBezTo>
                  <a:cubicBezTo>
                    <a:pt x="112" y="40"/>
                    <a:pt x="102" y="38"/>
                    <a:pt x="93" y="38"/>
                  </a:cubicBezTo>
                  <a:cubicBezTo>
                    <a:pt x="93" y="36"/>
                    <a:pt x="93" y="34"/>
                    <a:pt x="93" y="32"/>
                  </a:cubicBezTo>
                  <a:close/>
                  <a:moveTo>
                    <a:pt x="92" y="45"/>
                  </a:moveTo>
                  <a:cubicBezTo>
                    <a:pt x="103" y="46"/>
                    <a:pt x="104" y="44"/>
                    <a:pt x="116" y="44"/>
                  </a:cubicBezTo>
                  <a:cubicBezTo>
                    <a:pt x="116" y="47"/>
                    <a:pt x="116" y="50"/>
                    <a:pt x="116" y="53"/>
                  </a:cubicBezTo>
                  <a:cubicBezTo>
                    <a:pt x="106" y="51"/>
                    <a:pt x="99" y="53"/>
                    <a:pt x="91" y="53"/>
                  </a:cubicBezTo>
                  <a:cubicBezTo>
                    <a:pt x="90" y="49"/>
                    <a:pt x="93" y="49"/>
                    <a:pt x="92" y="45"/>
                  </a:cubicBezTo>
                  <a:close/>
                  <a:moveTo>
                    <a:pt x="71" y="12"/>
                  </a:moveTo>
                  <a:cubicBezTo>
                    <a:pt x="79" y="11"/>
                    <a:pt x="82" y="14"/>
                    <a:pt x="89" y="14"/>
                  </a:cubicBezTo>
                  <a:cubicBezTo>
                    <a:pt x="90" y="18"/>
                    <a:pt x="87" y="20"/>
                    <a:pt x="88" y="25"/>
                  </a:cubicBezTo>
                  <a:cubicBezTo>
                    <a:pt x="79" y="23"/>
                    <a:pt x="76" y="25"/>
                    <a:pt x="69" y="23"/>
                  </a:cubicBezTo>
                  <a:cubicBezTo>
                    <a:pt x="68" y="17"/>
                    <a:pt x="73" y="18"/>
                    <a:pt x="71" y="12"/>
                  </a:cubicBezTo>
                  <a:close/>
                  <a:moveTo>
                    <a:pt x="86" y="34"/>
                  </a:moveTo>
                  <a:cubicBezTo>
                    <a:pt x="85" y="43"/>
                    <a:pt x="70" y="34"/>
                    <a:pt x="63" y="36"/>
                  </a:cubicBezTo>
                  <a:cubicBezTo>
                    <a:pt x="66" y="28"/>
                    <a:pt x="80" y="32"/>
                    <a:pt x="86" y="34"/>
                  </a:cubicBezTo>
                  <a:close/>
                  <a:moveTo>
                    <a:pt x="45" y="11"/>
                  </a:moveTo>
                  <a:cubicBezTo>
                    <a:pt x="51" y="11"/>
                    <a:pt x="57" y="12"/>
                    <a:pt x="63" y="12"/>
                  </a:cubicBezTo>
                  <a:cubicBezTo>
                    <a:pt x="63" y="17"/>
                    <a:pt x="61" y="19"/>
                    <a:pt x="60" y="23"/>
                  </a:cubicBezTo>
                  <a:cubicBezTo>
                    <a:pt x="53" y="24"/>
                    <a:pt x="50" y="21"/>
                    <a:pt x="44" y="21"/>
                  </a:cubicBezTo>
                  <a:cubicBezTo>
                    <a:pt x="44" y="18"/>
                    <a:pt x="46" y="16"/>
                    <a:pt x="45" y="11"/>
                  </a:cubicBezTo>
                  <a:close/>
                  <a:moveTo>
                    <a:pt x="27" y="9"/>
                  </a:moveTo>
                  <a:cubicBezTo>
                    <a:pt x="32" y="10"/>
                    <a:pt x="34" y="12"/>
                    <a:pt x="40" y="11"/>
                  </a:cubicBezTo>
                  <a:cubicBezTo>
                    <a:pt x="39" y="14"/>
                    <a:pt x="37" y="16"/>
                    <a:pt x="37" y="20"/>
                  </a:cubicBezTo>
                  <a:cubicBezTo>
                    <a:pt x="32" y="21"/>
                    <a:pt x="25" y="17"/>
                    <a:pt x="24" y="19"/>
                  </a:cubicBezTo>
                  <a:cubicBezTo>
                    <a:pt x="21" y="17"/>
                    <a:pt x="27" y="13"/>
                    <a:pt x="27" y="9"/>
                  </a:cubicBezTo>
                  <a:close/>
                  <a:moveTo>
                    <a:pt x="23" y="51"/>
                  </a:moveTo>
                  <a:cubicBezTo>
                    <a:pt x="17" y="52"/>
                    <a:pt x="14" y="52"/>
                    <a:pt x="8" y="50"/>
                  </a:cubicBezTo>
                  <a:cubicBezTo>
                    <a:pt x="7" y="44"/>
                    <a:pt x="12" y="44"/>
                    <a:pt x="11" y="38"/>
                  </a:cubicBezTo>
                  <a:cubicBezTo>
                    <a:pt x="16" y="39"/>
                    <a:pt x="20" y="41"/>
                    <a:pt x="26" y="40"/>
                  </a:cubicBezTo>
                  <a:cubicBezTo>
                    <a:pt x="27" y="46"/>
                    <a:pt x="23" y="47"/>
                    <a:pt x="23" y="51"/>
                  </a:cubicBezTo>
                  <a:close/>
                  <a:moveTo>
                    <a:pt x="16" y="33"/>
                  </a:moveTo>
                  <a:cubicBezTo>
                    <a:pt x="14" y="23"/>
                    <a:pt x="23" y="23"/>
                    <a:pt x="33" y="26"/>
                  </a:cubicBezTo>
                  <a:cubicBezTo>
                    <a:pt x="33" y="31"/>
                    <a:pt x="30" y="31"/>
                    <a:pt x="30" y="35"/>
                  </a:cubicBezTo>
                  <a:cubicBezTo>
                    <a:pt x="25" y="35"/>
                    <a:pt x="18" y="31"/>
                    <a:pt x="16" y="33"/>
                  </a:cubicBezTo>
                  <a:close/>
                  <a:moveTo>
                    <a:pt x="30" y="53"/>
                  </a:moveTo>
                  <a:cubicBezTo>
                    <a:pt x="31" y="49"/>
                    <a:pt x="33" y="45"/>
                    <a:pt x="34" y="40"/>
                  </a:cubicBezTo>
                  <a:cubicBezTo>
                    <a:pt x="42" y="39"/>
                    <a:pt x="47" y="44"/>
                    <a:pt x="52" y="41"/>
                  </a:cubicBezTo>
                  <a:cubicBezTo>
                    <a:pt x="53" y="47"/>
                    <a:pt x="50" y="49"/>
                    <a:pt x="49" y="54"/>
                  </a:cubicBezTo>
                  <a:cubicBezTo>
                    <a:pt x="43" y="53"/>
                    <a:pt x="36" y="53"/>
                    <a:pt x="30" y="5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4" name="Freeform 814"/>
            <p:cNvSpPr/>
            <p:nvPr/>
          </p:nvSpPr>
          <p:spPr bwMode="auto">
            <a:xfrm>
              <a:off x="8556625" y="5795962"/>
              <a:ext cx="41275" cy="76200"/>
            </a:xfrm>
            <a:custGeom>
              <a:avLst/>
              <a:gdLst>
                <a:gd name="T0" fmla="*/ 17 w 17"/>
                <a:gd name="T1" fmla="*/ 2 h 31"/>
                <a:gd name="T2" fmla="*/ 13 w 17"/>
                <a:gd name="T3" fmla="*/ 0 h 31"/>
                <a:gd name="T4" fmla="*/ 0 w 17"/>
                <a:gd name="T5" fmla="*/ 31 h 31"/>
                <a:gd name="T6" fmla="*/ 17 w 17"/>
                <a:gd name="T7" fmla="*/ 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31">
                  <a:moveTo>
                    <a:pt x="17" y="2"/>
                  </a:moveTo>
                  <a:cubicBezTo>
                    <a:pt x="15" y="2"/>
                    <a:pt x="15" y="0"/>
                    <a:pt x="13" y="0"/>
                  </a:cubicBezTo>
                  <a:cubicBezTo>
                    <a:pt x="8" y="10"/>
                    <a:pt x="4" y="20"/>
                    <a:pt x="0" y="31"/>
                  </a:cubicBezTo>
                  <a:cubicBezTo>
                    <a:pt x="12" y="28"/>
                    <a:pt x="12" y="12"/>
                    <a:pt x="17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5" name="Freeform 822"/>
            <p:cNvSpPr>
              <a:spLocks noEditPoints="1"/>
            </p:cNvSpPr>
            <p:nvPr/>
          </p:nvSpPr>
          <p:spPr bwMode="auto">
            <a:xfrm>
              <a:off x="8858250" y="5910262"/>
              <a:ext cx="112713" cy="68262"/>
            </a:xfrm>
            <a:custGeom>
              <a:avLst/>
              <a:gdLst>
                <a:gd name="T0" fmla="*/ 0 w 46"/>
                <a:gd name="T1" fmla="*/ 17 h 28"/>
                <a:gd name="T2" fmla="*/ 15 w 46"/>
                <a:gd name="T3" fmla="*/ 26 h 28"/>
                <a:gd name="T4" fmla="*/ 46 w 46"/>
                <a:gd name="T5" fmla="*/ 11 h 28"/>
                <a:gd name="T6" fmla="*/ 0 w 46"/>
                <a:gd name="T7" fmla="*/ 17 h 28"/>
                <a:gd name="T8" fmla="*/ 10 w 46"/>
                <a:gd name="T9" fmla="*/ 18 h 28"/>
                <a:gd name="T10" fmla="*/ 39 w 46"/>
                <a:gd name="T11" fmla="*/ 14 h 28"/>
                <a:gd name="T12" fmla="*/ 10 w 46"/>
                <a:gd name="T13" fmla="*/ 1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6" h="28">
                  <a:moveTo>
                    <a:pt x="0" y="17"/>
                  </a:moveTo>
                  <a:cubicBezTo>
                    <a:pt x="1" y="24"/>
                    <a:pt x="8" y="25"/>
                    <a:pt x="15" y="26"/>
                  </a:cubicBezTo>
                  <a:cubicBezTo>
                    <a:pt x="30" y="28"/>
                    <a:pt x="45" y="23"/>
                    <a:pt x="46" y="11"/>
                  </a:cubicBezTo>
                  <a:cubicBezTo>
                    <a:pt x="35" y="0"/>
                    <a:pt x="3" y="3"/>
                    <a:pt x="0" y="17"/>
                  </a:cubicBezTo>
                  <a:close/>
                  <a:moveTo>
                    <a:pt x="10" y="18"/>
                  </a:moveTo>
                  <a:cubicBezTo>
                    <a:pt x="12" y="7"/>
                    <a:pt x="30" y="11"/>
                    <a:pt x="39" y="14"/>
                  </a:cubicBezTo>
                  <a:cubicBezTo>
                    <a:pt x="33" y="21"/>
                    <a:pt x="20" y="20"/>
                    <a:pt x="10" y="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6" name="Freeform 881"/>
            <p:cNvSpPr/>
            <p:nvPr/>
          </p:nvSpPr>
          <p:spPr bwMode="auto">
            <a:xfrm>
              <a:off x="9250363" y="5421312"/>
              <a:ext cx="153988" cy="261937"/>
            </a:xfrm>
            <a:custGeom>
              <a:avLst/>
              <a:gdLst>
                <a:gd name="T0" fmla="*/ 62 w 63"/>
                <a:gd name="T1" fmla="*/ 46 h 108"/>
                <a:gd name="T2" fmla="*/ 33 w 63"/>
                <a:gd name="T3" fmla="*/ 0 h 108"/>
                <a:gd name="T4" fmla="*/ 28 w 63"/>
                <a:gd name="T5" fmla="*/ 65 h 108"/>
                <a:gd name="T6" fmla="*/ 12 w 63"/>
                <a:gd name="T7" fmla="*/ 66 h 108"/>
                <a:gd name="T8" fmla="*/ 8 w 63"/>
                <a:gd name="T9" fmla="*/ 101 h 108"/>
                <a:gd name="T10" fmla="*/ 39 w 63"/>
                <a:gd name="T11" fmla="*/ 82 h 108"/>
                <a:gd name="T12" fmla="*/ 42 w 63"/>
                <a:gd name="T13" fmla="*/ 35 h 108"/>
                <a:gd name="T14" fmla="*/ 62 w 63"/>
                <a:gd name="T15" fmla="*/ 4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3" h="108">
                  <a:moveTo>
                    <a:pt x="62" y="46"/>
                  </a:moveTo>
                  <a:cubicBezTo>
                    <a:pt x="63" y="26"/>
                    <a:pt x="54" y="4"/>
                    <a:pt x="33" y="0"/>
                  </a:cubicBezTo>
                  <a:cubicBezTo>
                    <a:pt x="27" y="21"/>
                    <a:pt x="30" y="50"/>
                    <a:pt x="28" y="65"/>
                  </a:cubicBezTo>
                  <a:cubicBezTo>
                    <a:pt x="22" y="65"/>
                    <a:pt x="16" y="65"/>
                    <a:pt x="12" y="66"/>
                  </a:cubicBezTo>
                  <a:cubicBezTo>
                    <a:pt x="5" y="72"/>
                    <a:pt x="0" y="92"/>
                    <a:pt x="8" y="101"/>
                  </a:cubicBezTo>
                  <a:cubicBezTo>
                    <a:pt x="19" y="108"/>
                    <a:pt x="36" y="90"/>
                    <a:pt x="39" y="82"/>
                  </a:cubicBezTo>
                  <a:cubicBezTo>
                    <a:pt x="43" y="69"/>
                    <a:pt x="36" y="49"/>
                    <a:pt x="42" y="35"/>
                  </a:cubicBezTo>
                  <a:cubicBezTo>
                    <a:pt x="50" y="37"/>
                    <a:pt x="52" y="46"/>
                    <a:pt x="62" y="4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7" name="Freeform 884"/>
            <p:cNvSpPr>
              <a:spLocks noEditPoints="1"/>
            </p:cNvSpPr>
            <p:nvPr/>
          </p:nvSpPr>
          <p:spPr bwMode="auto">
            <a:xfrm>
              <a:off x="8720138" y="5381625"/>
              <a:ext cx="466725" cy="319087"/>
            </a:xfrm>
            <a:custGeom>
              <a:avLst/>
              <a:gdLst>
                <a:gd name="T0" fmla="*/ 173 w 192"/>
                <a:gd name="T1" fmla="*/ 127 h 131"/>
                <a:gd name="T2" fmla="*/ 179 w 192"/>
                <a:gd name="T3" fmla="*/ 2 h 131"/>
                <a:gd name="T4" fmla="*/ 3 w 192"/>
                <a:gd name="T5" fmla="*/ 72 h 131"/>
                <a:gd name="T6" fmla="*/ 173 w 192"/>
                <a:gd name="T7" fmla="*/ 98 h 131"/>
                <a:gd name="T8" fmla="*/ 169 w 192"/>
                <a:gd name="T9" fmla="*/ 85 h 131"/>
                <a:gd name="T10" fmla="*/ 165 w 192"/>
                <a:gd name="T11" fmla="*/ 82 h 131"/>
                <a:gd name="T12" fmla="*/ 166 w 192"/>
                <a:gd name="T13" fmla="*/ 81 h 131"/>
                <a:gd name="T14" fmla="*/ 175 w 192"/>
                <a:gd name="T15" fmla="*/ 53 h 131"/>
                <a:gd name="T16" fmla="*/ 114 w 192"/>
                <a:gd name="T17" fmla="*/ 119 h 131"/>
                <a:gd name="T18" fmla="*/ 123 w 192"/>
                <a:gd name="T19" fmla="*/ 115 h 131"/>
                <a:gd name="T20" fmla="*/ 162 w 192"/>
                <a:gd name="T21" fmla="*/ 50 h 131"/>
                <a:gd name="T22" fmla="*/ 152 w 192"/>
                <a:gd name="T23" fmla="*/ 62 h 131"/>
                <a:gd name="T24" fmla="*/ 179 w 192"/>
                <a:gd name="T25" fmla="*/ 15 h 131"/>
                <a:gd name="T26" fmla="*/ 146 w 192"/>
                <a:gd name="T27" fmla="*/ 62 h 131"/>
                <a:gd name="T28" fmla="*/ 179 w 192"/>
                <a:gd name="T29" fmla="*/ 15 h 131"/>
                <a:gd name="T30" fmla="*/ 126 w 192"/>
                <a:gd name="T31" fmla="*/ 73 h 131"/>
                <a:gd name="T32" fmla="*/ 94 w 192"/>
                <a:gd name="T33" fmla="*/ 118 h 131"/>
                <a:gd name="T34" fmla="*/ 147 w 192"/>
                <a:gd name="T35" fmla="*/ 28 h 131"/>
                <a:gd name="T36" fmla="*/ 148 w 192"/>
                <a:gd name="T37" fmla="*/ 17 h 131"/>
                <a:gd name="T38" fmla="*/ 93 w 192"/>
                <a:gd name="T39" fmla="*/ 117 h 131"/>
                <a:gd name="T40" fmla="*/ 105 w 192"/>
                <a:gd name="T41" fmla="*/ 72 h 131"/>
                <a:gd name="T42" fmla="*/ 122 w 192"/>
                <a:gd name="T43" fmla="*/ 12 h 131"/>
                <a:gd name="T44" fmla="*/ 65 w 192"/>
                <a:gd name="T45" fmla="*/ 115 h 131"/>
                <a:gd name="T46" fmla="*/ 92 w 192"/>
                <a:gd name="T47" fmla="*/ 70 h 131"/>
                <a:gd name="T48" fmla="*/ 98 w 192"/>
                <a:gd name="T49" fmla="*/ 70 h 131"/>
                <a:gd name="T50" fmla="*/ 54 w 192"/>
                <a:gd name="T51" fmla="*/ 116 h 131"/>
                <a:gd name="T52" fmla="*/ 115 w 192"/>
                <a:gd name="T53" fmla="*/ 13 h 131"/>
                <a:gd name="T54" fmla="*/ 79 w 192"/>
                <a:gd name="T55" fmla="*/ 52 h 131"/>
                <a:gd name="T56" fmla="*/ 47 w 192"/>
                <a:gd name="T57" fmla="*/ 100 h 131"/>
                <a:gd name="T58" fmla="*/ 76 w 192"/>
                <a:gd name="T59" fmla="*/ 52 h 131"/>
                <a:gd name="T60" fmla="*/ 107 w 192"/>
                <a:gd name="T61" fmla="*/ 13 h 131"/>
                <a:gd name="T62" fmla="*/ 64 w 192"/>
                <a:gd name="T63" fmla="*/ 53 h 131"/>
                <a:gd name="T64" fmla="*/ 34 w 192"/>
                <a:gd name="T65" fmla="*/ 114 h 131"/>
                <a:gd name="T66" fmla="*/ 62 w 192"/>
                <a:gd name="T67" fmla="*/ 43 h 131"/>
                <a:gd name="T68" fmla="*/ 50 w 192"/>
                <a:gd name="T69" fmla="*/ 51 h 131"/>
                <a:gd name="T70" fmla="*/ 40 w 192"/>
                <a:gd name="T71" fmla="*/ 79 h 131"/>
                <a:gd name="T72" fmla="*/ 46 w 192"/>
                <a:gd name="T73" fmla="*/ 48 h 131"/>
                <a:gd name="T74" fmla="*/ 60 w 192"/>
                <a:gd name="T75" fmla="*/ 13 h 131"/>
                <a:gd name="T76" fmla="*/ 31 w 192"/>
                <a:gd name="T77" fmla="*/ 84 h 131"/>
                <a:gd name="T78" fmla="*/ 35 w 192"/>
                <a:gd name="T79" fmla="*/ 55 h 131"/>
                <a:gd name="T80" fmla="*/ 51 w 192"/>
                <a:gd name="T81" fmla="*/ 13 h 131"/>
                <a:gd name="T82" fmla="*/ 38 w 192"/>
                <a:gd name="T83" fmla="*/ 30 h 131"/>
                <a:gd name="T84" fmla="*/ 27 w 192"/>
                <a:gd name="T85" fmla="*/ 14 h 131"/>
                <a:gd name="T86" fmla="*/ 34 w 192"/>
                <a:gd name="T87" fmla="*/ 20 h 131"/>
                <a:gd name="T88" fmla="*/ 14 w 192"/>
                <a:gd name="T89" fmla="*/ 49 h 131"/>
                <a:gd name="T90" fmla="*/ 14 w 192"/>
                <a:gd name="T91" fmla="*/ 63 h 131"/>
                <a:gd name="T92" fmla="*/ 17 w 192"/>
                <a:gd name="T93" fmla="*/ 75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92" h="131">
                  <a:moveTo>
                    <a:pt x="35" y="128"/>
                  </a:moveTo>
                  <a:cubicBezTo>
                    <a:pt x="58" y="131"/>
                    <a:pt x="84" y="129"/>
                    <a:pt x="107" y="128"/>
                  </a:cubicBezTo>
                  <a:cubicBezTo>
                    <a:pt x="131" y="128"/>
                    <a:pt x="154" y="131"/>
                    <a:pt x="173" y="127"/>
                  </a:cubicBezTo>
                  <a:cubicBezTo>
                    <a:pt x="184" y="109"/>
                    <a:pt x="187" y="87"/>
                    <a:pt x="187" y="59"/>
                  </a:cubicBezTo>
                  <a:cubicBezTo>
                    <a:pt x="187" y="40"/>
                    <a:pt x="192" y="19"/>
                    <a:pt x="184" y="8"/>
                  </a:cubicBezTo>
                  <a:cubicBezTo>
                    <a:pt x="182" y="5"/>
                    <a:pt x="177" y="6"/>
                    <a:pt x="179" y="2"/>
                  </a:cubicBezTo>
                  <a:cubicBezTo>
                    <a:pt x="133" y="0"/>
                    <a:pt x="98" y="6"/>
                    <a:pt x="43" y="5"/>
                  </a:cubicBezTo>
                  <a:cubicBezTo>
                    <a:pt x="22" y="4"/>
                    <a:pt x="12" y="1"/>
                    <a:pt x="9" y="16"/>
                  </a:cubicBezTo>
                  <a:cubicBezTo>
                    <a:pt x="6" y="30"/>
                    <a:pt x="5" y="55"/>
                    <a:pt x="3" y="72"/>
                  </a:cubicBezTo>
                  <a:cubicBezTo>
                    <a:pt x="3" y="80"/>
                    <a:pt x="0" y="88"/>
                    <a:pt x="0" y="93"/>
                  </a:cubicBezTo>
                  <a:cubicBezTo>
                    <a:pt x="2" y="119"/>
                    <a:pt x="17" y="125"/>
                    <a:pt x="35" y="128"/>
                  </a:cubicBezTo>
                  <a:close/>
                  <a:moveTo>
                    <a:pt x="173" y="98"/>
                  </a:moveTo>
                  <a:cubicBezTo>
                    <a:pt x="168" y="102"/>
                    <a:pt x="160" y="111"/>
                    <a:pt x="162" y="119"/>
                  </a:cubicBezTo>
                  <a:cubicBezTo>
                    <a:pt x="159" y="121"/>
                    <a:pt x="156" y="121"/>
                    <a:pt x="152" y="120"/>
                  </a:cubicBezTo>
                  <a:cubicBezTo>
                    <a:pt x="156" y="106"/>
                    <a:pt x="166" y="99"/>
                    <a:pt x="169" y="85"/>
                  </a:cubicBezTo>
                  <a:cubicBezTo>
                    <a:pt x="160" y="87"/>
                    <a:pt x="147" y="109"/>
                    <a:pt x="150" y="121"/>
                  </a:cubicBezTo>
                  <a:cubicBezTo>
                    <a:pt x="148" y="120"/>
                    <a:pt x="146" y="119"/>
                    <a:pt x="143" y="119"/>
                  </a:cubicBezTo>
                  <a:cubicBezTo>
                    <a:pt x="146" y="103"/>
                    <a:pt x="156" y="93"/>
                    <a:pt x="165" y="82"/>
                  </a:cubicBezTo>
                  <a:cubicBezTo>
                    <a:pt x="162" y="70"/>
                    <a:pt x="174" y="64"/>
                    <a:pt x="177" y="54"/>
                  </a:cubicBezTo>
                  <a:cubicBezTo>
                    <a:pt x="182" y="60"/>
                    <a:pt x="172" y="63"/>
                    <a:pt x="170" y="67"/>
                  </a:cubicBezTo>
                  <a:cubicBezTo>
                    <a:pt x="171" y="74"/>
                    <a:pt x="167" y="76"/>
                    <a:pt x="166" y="81"/>
                  </a:cubicBezTo>
                  <a:cubicBezTo>
                    <a:pt x="173" y="86"/>
                    <a:pt x="173" y="72"/>
                    <a:pt x="179" y="70"/>
                  </a:cubicBezTo>
                  <a:cubicBezTo>
                    <a:pt x="176" y="78"/>
                    <a:pt x="174" y="88"/>
                    <a:pt x="173" y="98"/>
                  </a:cubicBezTo>
                  <a:close/>
                  <a:moveTo>
                    <a:pt x="175" y="53"/>
                  </a:moveTo>
                  <a:cubicBezTo>
                    <a:pt x="167" y="48"/>
                    <a:pt x="165" y="72"/>
                    <a:pt x="157" y="75"/>
                  </a:cubicBezTo>
                  <a:cubicBezTo>
                    <a:pt x="158" y="91"/>
                    <a:pt x="137" y="103"/>
                    <a:pt x="137" y="118"/>
                  </a:cubicBezTo>
                  <a:cubicBezTo>
                    <a:pt x="130" y="122"/>
                    <a:pt x="125" y="118"/>
                    <a:pt x="114" y="119"/>
                  </a:cubicBezTo>
                  <a:cubicBezTo>
                    <a:pt x="117" y="102"/>
                    <a:pt x="128" y="93"/>
                    <a:pt x="134" y="80"/>
                  </a:cubicBezTo>
                  <a:cubicBezTo>
                    <a:pt x="137" y="79"/>
                    <a:pt x="139" y="84"/>
                    <a:pt x="140" y="80"/>
                  </a:cubicBezTo>
                  <a:cubicBezTo>
                    <a:pt x="139" y="90"/>
                    <a:pt x="127" y="102"/>
                    <a:pt x="123" y="115"/>
                  </a:cubicBezTo>
                  <a:cubicBezTo>
                    <a:pt x="131" y="117"/>
                    <a:pt x="133" y="107"/>
                    <a:pt x="136" y="102"/>
                  </a:cubicBezTo>
                  <a:cubicBezTo>
                    <a:pt x="145" y="86"/>
                    <a:pt x="158" y="69"/>
                    <a:pt x="168" y="53"/>
                  </a:cubicBezTo>
                  <a:cubicBezTo>
                    <a:pt x="167" y="50"/>
                    <a:pt x="165" y="49"/>
                    <a:pt x="162" y="50"/>
                  </a:cubicBezTo>
                  <a:cubicBezTo>
                    <a:pt x="169" y="41"/>
                    <a:pt x="173" y="29"/>
                    <a:pt x="182" y="23"/>
                  </a:cubicBezTo>
                  <a:cubicBezTo>
                    <a:pt x="181" y="31"/>
                    <a:pt x="178" y="44"/>
                    <a:pt x="175" y="53"/>
                  </a:cubicBezTo>
                  <a:close/>
                  <a:moveTo>
                    <a:pt x="152" y="62"/>
                  </a:moveTo>
                  <a:cubicBezTo>
                    <a:pt x="155" y="66"/>
                    <a:pt x="148" y="72"/>
                    <a:pt x="146" y="76"/>
                  </a:cubicBezTo>
                  <a:cubicBezTo>
                    <a:pt x="142" y="71"/>
                    <a:pt x="150" y="66"/>
                    <a:pt x="152" y="62"/>
                  </a:cubicBezTo>
                  <a:close/>
                  <a:moveTo>
                    <a:pt x="179" y="15"/>
                  </a:moveTo>
                  <a:cubicBezTo>
                    <a:pt x="172" y="24"/>
                    <a:pt x="166" y="33"/>
                    <a:pt x="161" y="44"/>
                  </a:cubicBezTo>
                  <a:cubicBezTo>
                    <a:pt x="159" y="44"/>
                    <a:pt x="158" y="44"/>
                    <a:pt x="157" y="44"/>
                  </a:cubicBezTo>
                  <a:cubicBezTo>
                    <a:pt x="154" y="49"/>
                    <a:pt x="149" y="56"/>
                    <a:pt x="146" y="62"/>
                  </a:cubicBezTo>
                  <a:cubicBezTo>
                    <a:pt x="142" y="68"/>
                    <a:pt x="139" y="77"/>
                    <a:pt x="133" y="76"/>
                  </a:cubicBezTo>
                  <a:cubicBezTo>
                    <a:pt x="143" y="51"/>
                    <a:pt x="159" y="33"/>
                    <a:pt x="172" y="12"/>
                  </a:cubicBezTo>
                  <a:cubicBezTo>
                    <a:pt x="175" y="12"/>
                    <a:pt x="175" y="15"/>
                    <a:pt x="179" y="15"/>
                  </a:cubicBezTo>
                  <a:close/>
                  <a:moveTo>
                    <a:pt x="158" y="13"/>
                  </a:moveTo>
                  <a:cubicBezTo>
                    <a:pt x="158" y="10"/>
                    <a:pt x="163" y="12"/>
                    <a:pt x="165" y="12"/>
                  </a:cubicBezTo>
                  <a:cubicBezTo>
                    <a:pt x="152" y="32"/>
                    <a:pt x="138" y="52"/>
                    <a:pt x="126" y="73"/>
                  </a:cubicBezTo>
                  <a:cubicBezTo>
                    <a:pt x="126" y="75"/>
                    <a:pt x="125" y="80"/>
                    <a:pt x="129" y="78"/>
                  </a:cubicBezTo>
                  <a:cubicBezTo>
                    <a:pt x="122" y="92"/>
                    <a:pt x="112" y="103"/>
                    <a:pt x="107" y="118"/>
                  </a:cubicBezTo>
                  <a:cubicBezTo>
                    <a:pt x="103" y="118"/>
                    <a:pt x="98" y="118"/>
                    <a:pt x="94" y="118"/>
                  </a:cubicBezTo>
                  <a:cubicBezTo>
                    <a:pt x="104" y="104"/>
                    <a:pt x="112" y="88"/>
                    <a:pt x="123" y="75"/>
                  </a:cubicBezTo>
                  <a:cubicBezTo>
                    <a:pt x="123" y="74"/>
                    <a:pt x="122" y="72"/>
                    <a:pt x="119" y="72"/>
                  </a:cubicBezTo>
                  <a:cubicBezTo>
                    <a:pt x="130" y="60"/>
                    <a:pt x="137" y="42"/>
                    <a:pt x="147" y="28"/>
                  </a:cubicBezTo>
                  <a:cubicBezTo>
                    <a:pt x="150" y="24"/>
                    <a:pt x="160" y="18"/>
                    <a:pt x="158" y="13"/>
                  </a:cubicBezTo>
                  <a:close/>
                  <a:moveTo>
                    <a:pt x="151" y="11"/>
                  </a:moveTo>
                  <a:cubicBezTo>
                    <a:pt x="157" y="13"/>
                    <a:pt x="148" y="17"/>
                    <a:pt x="148" y="17"/>
                  </a:cubicBezTo>
                  <a:cubicBezTo>
                    <a:pt x="137" y="33"/>
                    <a:pt x="124" y="57"/>
                    <a:pt x="112" y="74"/>
                  </a:cubicBezTo>
                  <a:cubicBezTo>
                    <a:pt x="108" y="76"/>
                    <a:pt x="116" y="78"/>
                    <a:pt x="112" y="79"/>
                  </a:cubicBezTo>
                  <a:cubicBezTo>
                    <a:pt x="108" y="93"/>
                    <a:pt x="92" y="102"/>
                    <a:pt x="93" y="117"/>
                  </a:cubicBezTo>
                  <a:cubicBezTo>
                    <a:pt x="89" y="121"/>
                    <a:pt x="84" y="115"/>
                    <a:pt x="80" y="118"/>
                  </a:cubicBezTo>
                  <a:cubicBezTo>
                    <a:pt x="88" y="102"/>
                    <a:pt x="99" y="89"/>
                    <a:pt x="109" y="76"/>
                  </a:cubicBezTo>
                  <a:cubicBezTo>
                    <a:pt x="110" y="73"/>
                    <a:pt x="108" y="72"/>
                    <a:pt x="105" y="72"/>
                  </a:cubicBezTo>
                  <a:cubicBezTo>
                    <a:pt x="112" y="62"/>
                    <a:pt x="117" y="51"/>
                    <a:pt x="127" y="46"/>
                  </a:cubicBezTo>
                  <a:cubicBezTo>
                    <a:pt x="133" y="32"/>
                    <a:pt x="140" y="20"/>
                    <a:pt x="151" y="11"/>
                  </a:cubicBezTo>
                  <a:close/>
                  <a:moveTo>
                    <a:pt x="122" y="12"/>
                  </a:moveTo>
                  <a:cubicBezTo>
                    <a:pt x="124" y="13"/>
                    <a:pt x="125" y="15"/>
                    <a:pt x="123" y="15"/>
                  </a:cubicBezTo>
                  <a:cubicBezTo>
                    <a:pt x="116" y="27"/>
                    <a:pt x="109" y="38"/>
                    <a:pt x="98" y="47"/>
                  </a:cubicBezTo>
                  <a:cubicBezTo>
                    <a:pt x="90" y="72"/>
                    <a:pt x="74" y="89"/>
                    <a:pt x="65" y="115"/>
                  </a:cubicBezTo>
                  <a:cubicBezTo>
                    <a:pt x="71" y="116"/>
                    <a:pt x="71" y="110"/>
                    <a:pt x="74" y="106"/>
                  </a:cubicBezTo>
                  <a:cubicBezTo>
                    <a:pt x="79" y="98"/>
                    <a:pt x="85" y="86"/>
                    <a:pt x="93" y="77"/>
                  </a:cubicBezTo>
                  <a:cubicBezTo>
                    <a:pt x="93" y="74"/>
                    <a:pt x="90" y="74"/>
                    <a:pt x="92" y="70"/>
                  </a:cubicBezTo>
                  <a:cubicBezTo>
                    <a:pt x="105" y="52"/>
                    <a:pt x="121" y="29"/>
                    <a:pt x="132" y="12"/>
                  </a:cubicBezTo>
                  <a:cubicBezTo>
                    <a:pt x="134" y="12"/>
                    <a:pt x="137" y="12"/>
                    <a:pt x="140" y="12"/>
                  </a:cubicBezTo>
                  <a:cubicBezTo>
                    <a:pt x="129" y="34"/>
                    <a:pt x="112" y="51"/>
                    <a:pt x="98" y="70"/>
                  </a:cubicBezTo>
                  <a:cubicBezTo>
                    <a:pt x="99" y="73"/>
                    <a:pt x="97" y="78"/>
                    <a:pt x="100" y="78"/>
                  </a:cubicBezTo>
                  <a:cubicBezTo>
                    <a:pt x="92" y="92"/>
                    <a:pt x="82" y="104"/>
                    <a:pt x="74" y="118"/>
                  </a:cubicBezTo>
                  <a:cubicBezTo>
                    <a:pt x="66" y="118"/>
                    <a:pt x="61" y="116"/>
                    <a:pt x="54" y="116"/>
                  </a:cubicBezTo>
                  <a:cubicBezTo>
                    <a:pt x="61" y="102"/>
                    <a:pt x="68" y="88"/>
                    <a:pt x="79" y="78"/>
                  </a:cubicBezTo>
                  <a:cubicBezTo>
                    <a:pt x="75" y="64"/>
                    <a:pt x="95" y="58"/>
                    <a:pt x="90" y="44"/>
                  </a:cubicBezTo>
                  <a:cubicBezTo>
                    <a:pt x="99" y="34"/>
                    <a:pt x="106" y="22"/>
                    <a:pt x="115" y="13"/>
                  </a:cubicBezTo>
                  <a:cubicBezTo>
                    <a:pt x="117" y="13"/>
                    <a:pt x="122" y="15"/>
                    <a:pt x="122" y="12"/>
                  </a:cubicBezTo>
                  <a:close/>
                  <a:moveTo>
                    <a:pt x="107" y="13"/>
                  </a:moveTo>
                  <a:cubicBezTo>
                    <a:pt x="97" y="26"/>
                    <a:pt x="89" y="40"/>
                    <a:pt x="79" y="52"/>
                  </a:cubicBezTo>
                  <a:cubicBezTo>
                    <a:pt x="81" y="62"/>
                    <a:pt x="74" y="67"/>
                    <a:pt x="69" y="74"/>
                  </a:cubicBezTo>
                  <a:cubicBezTo>
                    <a:pt x="68" y="89"/>
                    <a:pt x="54" y="101"/>
                    <a:pt x="47" y="116"/>
                  </a:cubicBezTo>
                  <a:cubicBezTo>
                    <a:pt x="41" y="112"/>
                    <a:pt x="46" y="104"/>
                    <a:pt x="47" y="100"/>
                  </a:cubicBezTo>
                  <a:cubicBezTo>
                    <a:pt x="49" y="97"/>
                    <a:pt x="54" y="92"/>
                    <a:pt x="57" y="88"/>
                  </a:cubicBezTo>
                  <a:cubicBezTo>
                    <a:pt x="60" y="83"/>
                    <a:pt x="64" y="78"/>
                    <a:pt x="67" y="75"/>
                  </a:cubicBezTo>
                  <a:cubicBezTo>
                    <a:pt x="67" y="64"/>
                    <a:pt x="73" y="59"/>
                    <a:pt x="76" y="52"/>
                  </a:cubicBezTo>
                  <a:cubicBezTo>
                    <a:pt x="77" y="47"/>
                    <a:pt x="75" y="47"/>
                    <a:pt x="75" y="43"/>
                  </a:cubicBezTo>
                  <a:cubicBezTo>
                    <a:pt x="83" y="33"/>
                    <a:pt x="91" y="24"/>
                    <a:pt x="98" y="13"/>
                  </a:cubicBezTo>
                  <a:cubicBezTo>
                    <a:pt x="101" y="16"/>
                    <a:pt x="102" y="12"/>
                    <a:pt x="107" y="13"/>
                  </a:cubicBezTo>
                  <a:close/>
                  <a:moveTo>
                    <a:pt x="89" y="14"/>
                  </a:moveTo>
                  <a:cubicBezTo>
                    <a:pt x="93" y="16"/>
                    <a:pt x="86" y="20"/>
                    <a:pt x="85" y="22"/>
                  </a:cubicBezTo>
                  <a:cubicBezTo>
                    <a:pt x="78" y="31"/>
                    <a:pt x="69" y="43"/>
                    <a:pt x="64" y="53"/>
                  </a:cubicBezTo>
                  <a:cubicBezTo>
                    <a:pt x="65" y="57"/>
                    <a:pt x="66" y="54"/>
                    <a:pt x="69" y="54"/>
                  </a:cubicBezTo>
                  <a:cubicBezTo>
                    <a:pt x="65" y="65"/>
                    <a:pt x="58" y="75"/>
                    <a:pt x="51" y="85"/>
                  </a:cubicBezTo>
                  <a:cubicBezTo>
                    <a:pt x="45" y="94"/>
                    <a:pt x="42" y="107"/>
                    <a:pt x="34" y="114"/>
                  </a:cubicBezTo>
                  <a:cubicBezTo>
                    <a:pt x="36" y="99"/>
                    <a:pt x="45" y="91"/>
                    <a:pt x="51" y="81"/>
                  </a:cubicBezTo>
                  <a:cubicBezTo>
                    <a:pt x="52" y="76"/>
                    <a:pt x="48" y="78"/>
                    <a:pt x="49" y="73"/>
                  </a:cubicBezTo>
                  <a:cubicBezTo>
                    <a:pt x="53" y="63"/>
                    <a:pt x="62" y="57"/>
                    <a:pt x="62" y="43"/>
                  </a:cubicBezTo>
                  <a:cubicBezTo>
                    <a:pt x="73" y="35"/>
                    <a:pt x="78" y="21"/>
                    <a:pt x="89" y="14"/>
                  </a:cubicBezTo>
                  <a:close/>
                  <a:moveTo>
                    <a:pt x="79" y="14"/>
                  </a:moveTo>
                  <a:cubicBezTo>
                    <a:pt x="71" y="28"/>
                    <a:pt x="60" y="39"/>
                    <a:pt x="50" y="51"/>
                  </a:cubicBezTo>
                  <a:cubicBezTo>
                    <a:pt x="57" y="61"/>
                    <a:pt x="37" y="70"/>
                    <a:pt x="43" y="83"/>
                  </a:cubicBezTo>
                  <a:cubicBezTo>
                    <a:pt x="35" y="91"/>
                    <a:pt x="32" y="110"/>
                    <a:pt x="23" y="112"/>
                  </a:cubicBezTo>
                  <a:cubicBezTo>
                    <a:pt x="24" y="102"/>
                    <a:pt x="33" y="88"/>
                    <a:pt x="40" y="79"/>
                  </a:cubicBezTo>
                  <a:cubicBezTo>
                    <a:pt x="41" y="76"/>
                    <a:pt x="39" y="74"/>
                    <a:pt x="36" y="75"/>
                  </a:cubicBezTo>
                  <a:cubicBezTo>
                    <a:pt x="36" y="67"/>
                    <a:pt x="50" y="56"/>
                    <a:pt x="49" y="50"/>
                  </a:cubicBezTo>
                  <a:cubicBezTo>
                    <a:pt x="49" y="50"/>
                    <a:pt x="46" y="48"/>
                    <a:pt x="46" y="48"/>
                  </a:cubicBezTo>
                  <a:cubicBezTo>
                    <a:pt x="52" y="35"/>
                    <a:pt x="64" y="29"/>
                    <a:pt x="71" y="14"/>
                  </a:cubicBezTo>
                  <a:cubicBezTo>
                    <a:pt x="74" y="14"/>
                    <a:pt x="76" y="14"/>
                    <a:pt x="79" y="14"/>
                  </a:cubicBezTo>
                  <a:close/>
                  <a:moveTo>
                    <a:pt x="60" y="13"/>
                  </a:moveTo>
                  <a:cubicBezTo>
                    <a:pt x="61" y="14"/>
                    <a:pt x="62" y="15"/>
                    <a:pt x="64" y="15"/>
                  </a:cubicBezTo>
                  <a:cubicBezTo>
                    <a:pt x="55" y="28"/>
                    <a:pt x="47" y="41"/>
                    <a:pt x="36" y="52"/>
                  </a:cubicBezTo>
                  <a:cubicBezTo>
                    <a:pt x="41" y="65"/>
                    <a:pt x="26" y="71"/>
                    <a:pt x="31" y="84"/>
                  </a:cubicBezTo>
                  <a:cubicBezTo>
                    <a:pt x="24" y="90"/>
                    <a:pt x="22" y="100"/>
                    <a:pt x="16" y="106"/>
                  </a:cubicBezTo>
                  <a:cubicBezTo>
                    <a:pt x="14" y="94"/>
                    <a:pt x="20" y="90"/>
                    <a:pt x="24" y="83"/>
                  </a:cubicBezTo>
                  <a:cubicBezTo>
                    <a:pt x="21" y="71"/>
                    <a:pt x="30" y="63"/>
                    <a:pt x="35" y="55"/>
                  </a:cubicBezTo>
                  <a:cubicBezTo>
                    <a:pt x="36" y="51"/>
                    <a:pt x="31" y="52"/>
                    <a:pt x="32" y="48"/>
                  </a:cubicBezTo>
                  <a:cubicBezTo>
                    <a:pt x="42" y="37"/>
                    <a:pt x="48" y="23"/>
                    <a:pt x="60" y="13"/>
                  </a:cubicBezTo>
                  <a:close/>
                  <a:moveTo>
                    <a:pt x="51" y="13"/>
                  </a:moveTo>
                  <a:cubicBezTo>
                    <a:pt x="47" y="19"/>
                    <a:pt x="42" y="27"/>
                    <a:pt x="38" y="34"/>
                  </a:cubicBezTo>
                  <a:cubicBezTo>
                    <a:pt x="34" y="40"/>
                    <a:pt x="29" y="51"/>
                    <a:pt x="21" y="49"/>
                  </a:cubicBezTo>
                  <a:cubicBezTo>
                    <a:pt x="28" y="44"/>
                    <a:pt x="30" y="34"/>
                    <a:pt x="38" y="30"/>
                  </a:cubicBezTo>
                  <a:cubicBezTo>
                    <a:pt x="41" y="23"/>
                    <a:pt x="43" y="15"/>
                    <a:pt x="51" y="13"/>
                  </a:cubicBezTo>
                  <a:close/>
                  <a:moveTo>
                    <a:pt x="18" y="12"/>
                  </a:moveTo>
                  <a:cubicBezTo>
                    <a:pt x="22" y="12"/>
                    <a:pt x="22" y="15"/>
                    <a:pt x="27" y="14"/>
                  </a:cubicBezTo>
                  <a:cubicBezTo>
                    <a:pt x="25" y="20"/>
                    <a:pt x="20" y="23"/>
                    <a:pt x="18" y="29"/>
                  </a:cubicBezTo>
                  <a:cubicBezTo>
                    <a:pt x="15" y="24"/>
                    <a:pt x="19" y="17"/>
                    <a:pt x="18" y="12"/>
                  </a:cubicBezTo>
                  <a:close/>
                  <a:moveTo>
                    <a:pt x="34" y="20"/>
                  </a:moveTo>
                  <a:cubicBezTo>
                    <a:pt x="35" y="17"/>
                    <a:pt x="30" y="14"/>
                    <a:pt x="34" y="14"/>
                  </a:cubicBezTo>
                  <a:cubicBezTo>
                    <a:pt x="35" y="11"/>
                    <a:pt x="38" y="17"/>
                    <a:pt x="39" y="13"/>
                  </a:cubicBezTo>
                  <a:cubicBezTo>
                    <a:pt x="37" y="25"/>
                    <a:pt x="24" y="39"/>
                    <a:pt x="14" y="49"/>
                  </a:cubicBezTo>
                  <a:cubicBezTo>
                    <a:pt x="18" y="36"/>
                    <a:pt x="23" y="25"/>
                    <a:pt x="34" y="20"/>
                  </a:cubicBezTo>
                  <a:close/>
                  <a:moveTo>
                    <a:pt x="14" y="56"/>
                  </a:moveTo>
                  <a:cubicBezTo>
                    <a:pt x="20" y="56"/>
                    <a:pt x="14" y="61"/>
                    <a:pt x="14" y="63"/>
                  </a:cubicBezTo>
                  <a:cubicBezTo>
                    <a:pt x="10" y="61"/>
                    <a:pt x="16" y="59"/>
                    <a:pt x="14" y="56"/>
                  </a:cubicBezTo>
                  <a:close/>
                  <a:moveTo>
                    <a:pt x="20" y="62"/>
                  </a:moveTo>
                  <a:cubicBezTo>
                    <a:pt x="26" y="63"/>
                    <a:pt x="18" y="72"/>
                    <a:pt x="17" y="75"/>
                  </a:cubicBezTo>
                  <a:cubicBezTo>
                    <a:pt x="16" y="79"/>
                    <a:pt x="18" y="86"/>
                    <a:pt x="14" y="89"/>
                  </a:cubicBezTo>
                  <a:cubicBezTo>
                    <a:pt x="9" y="78"/>
                    <a:pt x="18" y="70"/>
                    <a:pt x="20" y="6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-387234" y="2656929"/>
            <a:ext cx="3933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设计阶段划分</a:t>
            </a:r>
            <a:endParaRPr lang="zh-CN" altLang="en-US" sz="28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57" name="组 27"/>
          <p:cNvGrpSpPr/>
          <p:nvPr/>
        </p:nvGrpSpPr>
        <p:grpSpPr>
          <a:xfrm>
            <a:off x="4121850" y="3262203"/>
            <a:ext cx="813010" cy="731710"/>
            <a:chOff x="8135938" y="3978275"/>
            <a:chExt cx="666750" cy="600076"/>
          </a:xfrm>
          <a:solidFill>
            <a:schemeClr val="accent1"/>
          </a:solidFill>
        </p:grpSpPr>
        <p:sp>
          <p:nvSpPr>
            <p:cNvPr id="58" name="Freeform 667"/>
            <p:cNvSpPr>
              <a:spLocks noEditPoints="1"/>
            </p:cNvSpPr>
            <p:nvPr/>
          </p:nvSpPr>
          <p:spPr bwMode="auto">
            <a:xfrm>
              <a:off x="8388351" y="4022725"/>
              <a:ext cx="87313" cy="104775"/>
            </a:xfrm>
            <a:custGeom>
              <a:avLst/>
              <a:gdLst>
                <a:gd name="T0" fmla="*/ 31 w 36"/>
                <a:gd name="T1" fmla="*/ 28 h 43"/>
                <a:gd name="T2" fmla="*/ 27 w 36"/>
                <a:gd name="T3" fmla="*/ 18 h 43"/>
                <a:gd name="T4" fmla="*/ 34 w 36"/>
                <a:gd name="T5" fmla="*/ 8 h 43"/>
                <a:gd name="T6" fmla="*/ 17 w 36"/>
                <a:gd name="T7" fmla="*/ 0 h 43"/>
                <a:gd name="T8" fmla="*/ 1 w 36"/>
                <a:gd name="T9" fmla="*/ 26 h 43"/>
                <a:gd name="T10" fmla="*/ 31 w 36"/>
                <a:gd name="T11" fmla="*/ 28 h 43"/>
                <a:gd name="T12" fmla="*/ 20 w 36"/>
                <a:gd name="T13" fmla="*/ 8 h 43"/>
                <a:gd name="T14" fmla="*/ 25 w 36"/>
                <a:gd name="T15" fmla="*/ 10 h 43"/>
                <a:gd name="T16" fmla="*/ 17 w 36"/>
                <a:gd name="T17" fmla="*/ 15 h 43"/>
                <a:gd name="T18" fmla="*/ 20 w 36"/>
                <a:gd name="T19" fmla="*/ 8 h 43"/>
                <a:gd name="T20" fmla="*/ 10 w 36"/>
                <a:gd name="T21" fmla="*/ 21 h 43"/>
                <a:gd name="T22" fmla="*/ 24 w 36"/>
                <a:gd name="T23" fmla="*/ 28 h 43"/>
                <a:gd name="T24" fmla="*/ 9 w 36"/>
                <a:gd name="T25" fmla="*/ 30 h 43"/>
                <a:gd name="T26" fmla="*/ 10 w 36"/>
                <a:gd name="T27" fmla="*/ 21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6" h="43">
                  <a:moveTo>
                    <a:pt x="31" y="28"/>
                  </a:moveTo>
                  <a:cubicBezTo>
                    <a:pt x="31" y="23"/>
                    <a:pt x="27" y="23"/>
                    <a:pt x="27" y="18"/>
                  </a:cubicBezTo>
                  <a:cubicBezTo>
                    <a:pt x="31" y="17"/>
                    <a:pt x="36" y="13"/>
                    <a:pt x="34" y="8"/>
                  </a:cubicBezTo>
                  <a:cubicBezTo>
                    <a:pt x="30" y="4"/>
                    <a:pt x="23" y="3"/>
                    <a:pt x="17" y="0"/>
                  </a:cubicBezTo>
                  <a:cubicBezTo>
                    <a:pt x="15" y="9"/>
                    <a:pt x="0" y="18"/>
                    <a:pt x="1" y="26"/>
                  </a:cubicBezTo>
                  <a:cubicBezTo>
                    <a:pt x="1" y="40"/>
                    <a:pt x="26" y="43"/>
                    <a:pt x="31" y="28"/>
                  </a:cubicBezTo>
                  <a:close/>
                  <a:moveTo>
                    <a:pt x="20" y="8"/>
                  </a:moveTo>
                  <a:cubicBezTo>
                    <a:pt x="21" y="9"/>
                    <a:pt x="23" y="10"/>
                    <a:pt x="25" y="10"/>
                  </a:cubicBezTo>
                  <a:cubicBezTo>
                    <a:pt x="25" y="13"/>
                    <a:pt x="22" y="15"/>
                    <a:pt x="17" y="15"/>
                  </a:cubicBezTo>
                  <a:cubicBezTo>
                    <a:pt x="14" y="12"/>
                    <a:pt x="19" y="11"/>
                    <a:pt x="20" y="8"/>
                  </a:cubicBezTo>
                  <a:close/>
                  <a:moveTo>
                    <a:pt x="10" y="21"/>
                  </a:moveTo>
                  <a:cubicBezTo>
                    <a:pt x="18" y="20"/>
                    <a:pt x="20" y="25"/>
                    <a:pt x="24" y="28"/>
                  </a:cubicBezTo>
                  <a:cubicBezTo>
                    <a:pt x="20" y="32"/>
                    <a:pt x="15" y="32"/>
                    <a:pt x="9" y="30"/>
                  </a:cubicBezTo>
                  <a:cubicBezTo>
                    <a:pt x="8" y="26"/>
                    <a:pt x="11" y="25"/>
                    <a:pt x="10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9" name="Freeform 670"/>
            <p:cNvSpPr>
              <a:spLocks noEditPoints="1"/>
            </p:cNvSpPr>
            <p:nvPr/>
          </p:nvSpPr>
          <p:spPr bwMode="auto">
            <a:xfrm>
              <a:off x="8459788" y="4054475"/>
              <a:ext cx="188913" cy="152400"/>
            </a:xfrm>
            <a:custGeom>
              <a:avLst/>
              <a:gdLst>
                <a:gd name="T0" fmla="*/ 7 w 78"/>
                <a:gd name="T1" fmla="*/ 32 h 63"/>
                <a:gd name="T2" fmla="*/ 26 w 78"/>
                <a:gd name="T3" fmla="*/ 26 h 63"/>
                <a:gd name="T4" fmla="*/ 39 w 78"/>
                <a:gd name="T5" fmla="*/ 10 h 63"/>
                <a:gd name="T6" fmla="*/ 29 w 78"/>
                <a:gd name="T7" fmla="*/ 18 h 63"/>
                <a:gd name="T8" fmla="*/ 16 w 78"/>
                <a:gd name="T9" fmla="*/ 0 h 63"/>
                <a:gd name="T10" fmla="*/ 7 w 78"/>
                <a:gd name="T11" fmla="*/ 32 h 63"/>
                <a:gd name="T12" fmla="*/ 46 w 78"/>
                <a:gd name="T13" fmla="*/ 24 h 63"/>
                <a:gd name="T14" fmla="*/ 33 w 78"/>
                <a:gd name="T15" fmla="*/ 33 h 63"/>
                <a:gd name="T16" fmla="*/ 46 w 78"/>
                <a:gd name="T17" fmla="*/ 24 h 63"/>
                <a:gd name="T18" fmla="*/ 17 w 78"/>
                <a:gd name="T19" fmla="*/ 8 h 63"/>
                <a:gd name="T20" fmla="*/ 10 w 78"/>
                <a:gd name="T21" fmla="*/ 26 h 63"/>
                <a:gd name="T22" fmla="*/ 17 w 78"/>
                <a:gd name="T23" fmla="*/ 8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8" h="63">
                  <a:moveTo>
                    <a:pt x="7" y="32"/>
                  </a:moveTo>
                  <a:cubicBezTo>
                    <a:pt x="14" y="35"/>
                    <a:pt x="22" y="30"/>
                    <a:pt x="26" y="26"/>
                  </a:cubicBezTo>
                  <a:cubicBezTo>
                    <a:pt x="22" y="63"/>
                    <a:pt x="78" y="16"/>
                    <a:pt x="39" y="10"/>
                  </a:cubicBezTo>
                  <a:cubicBezTo>
                    <a:pt x="34" y="11"/>
                    <a:pt x="35" y="18"/>
                    <a:pt x="29" y="18"/>
                  </a:cubicBezTo>
                  <a:cubicBezTo>
                    <a:pt x="29" y="8"/>
                    <a:pt x="24" y="2"/>
                    <a:pt x="16" y="0"/>
                  </a:cubicBezTo>
                  <a:cubicBezTo>
                    <a:pt x="11" y="7"/>
                    <a:pt x="0" y="20"/>
                    <a:pt x="7" y="32"/>
                  </a:cubicBezTo>
                  <a:close/>
                  <a:moveTo>
                    <a:pt x="46" y="24"/>
                  </a:moveTo>
                  <a:cubicBezTo>
                    <a:pt x="45" y="29"/>
                    <a:pt x="41" y="32"/>
                    <a:pt x="33" y="33"/>
                  </a:cubicBezTo>
                  <a:cubicBezTo>
                    <a:pt x="29" y="23"/>
                    <a:pt x="47" y="10"/>
                    <a:pt x="46" y="24"/>
                  </a:cubicBezTo>
                  <a:close/>
                  <a:moveTo>
                    <a:pt x="17" y="8"/>
                  </a:moveTo>
                  <a:cubicBezTo>
                    <a:pt x="29" y="11"/>
                    <a:pt x="23" y="29"/>
                    <a:pt x="10" y="26"/>
                  </a:cubicBezTo>
                  <a:cubicBezTo>
                    <a:pt x="10" y="17"/>
                    <a:pt x="15" y="15"/>
                    <a:pt x="17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0" name="Freeform 672"/>
            <p:cNvSpPr/>
            <p:nvPr/>
          </p:nvSpPr>
          <p:spPr bwMode="auto">
            <a:xfrm>
              <a:off x="8574088" y="4073525"/>
              <a:ext cx="96838" cy="104775"/>
            </a:xfrm>
            <a:custGeom>
              <a:avLst/>
              <a:gdLst>
                <a:gd name="T0" fmla="*/ 3 w 40"/>
                <a:gd name="T1" fmla="*/ 42 h 43"/>
                <a:gd name="T2" fmla="*/ 12 w 40"/>
                <a:gd name="T3" fmla="*/ 28 h 43"/>
                <a:gd name="T4" fmla="*/ 23 w 40"/>
                <a:gd name="T5" fmla="*/ 43 h 43"/>
                <a:gd name="T6" fmla="*/ 19 w 40"/>
                <a:gd name="T7" fmla="*/ 27 h 43"/>
                <a:gd name="T8" fmla="*/ 40 w 40"/>
                <a:gd name="T9" fmla="*/ 15 h 43"/>
                <a:gd name="T10" fmla="*/ 18 w 40"/>
                <a:gd name="T11" fmla="*/ 17 h 43"/>
                <a:gd name="T12" fmla="*/ 25 w 40"/>
                <a:gd name="T13" fmla="*/ 2 h 43"/>
                <a:gd name="T14" fmla="*/ 19 w 40"/>
                <a:gd name="T15" fmla="*/ 0 h 43"/>
                <a:gd name="T16" fmla="*/ 3 w 40"/>
                <a:gd name="T17" fmla="*/ 4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0" h="43">
                  <a:moveTo>
                    <a:pt x="3" y="42"/>
                  </a:moveTo>
                  <a:cubicBezTo>
                    <a:pt x="9" y="41"/>
                    <a:pt x="8" y="32"/>
                    <a:pt x="12" y="28"/>
                  </a:cubicBezTo>
                  <a:cubicBezTo>
                    <a:pt x="14" y="35"/>
                    <a:pt x="15" y="42"/>
                    <a:pt x="23" y="43"/>
                  </a:cubicBezTo>
                  <a:cubicBezTo>
                    <a:pt x="27" y="38"/>
                    <a:pt x="18" y="34"/>
                    <a:pt x="19" y="27"/>
                  </a:cubicBezTo>
                  <a:cubicBezTo>
                    <a:pt x="22" y="18"/>
                    <a:pt x="38" y="24"/>
                    <a:pt x="40" y="15"/>
                  </a:cubicBezTo>
                  <a:cubicBezTo>
                    <a:pt x="34" y="11"/>
                    <a:pt x="22" y="19"/>
                    <a:pt x="18" y="17"/>
                  </a:cubicBezTo>
                  <a:cubicBezTo>
                    <a:pt x="19" y="11"/>
                    <a:pt x="25" y="9"/>
                    <a:pt x="25" y="2"/>
                  </a:cubicBezTo>
                  <a:cubicBezTo>
                    <a:pt x="23" y="1"/>
                    <a:pt x="22" y="0"/>
                    <a:pt x="19" y="0"/>
                  </a:cubicBezTo>
                  <a:cubicBezTo>
                    <a:pt x="16" y="16"/>
                    <a:pt x="0" y="25"/>
                    <a:pt x="3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1" name="Freeform 675"/>
            <p:cNvSpPr/>
            <p:nvPr/>
          </p:nvSpPr>
          <p:spPr bwMode="auto">
            <a:xfrm>
              <a:off x="8364538" y="4102100"/>
              <a:ext cx="223838" cy="131763"/>
            </a:xfrm>
            <a:custGeom>
              <a:avLst/>
              <a:gdLst>
                <a:gd name="T0" fmla="*/ 1 w 92"/>
                <a:gd name="T1" fmla="*/ 11 h 54"/>
                <a:gd name="T2" fmla="*/ 29 w 92"/>
                <a:gd name="T3" fmla="*/ 14 h 54"/>
                <a:gd name="T4" fmla="*/ 63 w 92"/>
                <a:gd name="T5" fmla="*/ 34 h 54"/>
                <a:gd name="T6" fmla="*/ 92 w 92"/>
                <a:gd name="T7" fmla="*/ 44 h 54"/>
                <a:gd name="T8" fmla="*/ 67 w 92"/>
                <a:gd name="T9" fmla="*/ 27 h 54"/>
                <a:gd name="T10" fmla="*/ 48 w 92"/>
                <a:gd name="T11" fmla="*/ 26 h 54"/>
                <a:gd name="T12" fmla="*/ 1 w 92"/>
                <a:gd name="T13" fmla="*/ 7 h 54"/>
                <a:gd name="T14" fmla="*/ 1 w 92"/>
                <a:gd name="T15" fmla="*/ 1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2" h="54">
                  <a:moveTo>
                    <a:pt x="1" y="11"/>
                  </a:moveTo>
                  <a:cubicBezTo>
                    <a:pt x="12" y="14"/>
                    <a:pt x="18" y="10"/>
                    <a:pt x="29" y="14"/>
                  </a:cubicBezTo>
                  <a:cubicBezTo>
                    <a:pt x="36" y="28"/>
                    <a:pt x="45" y="34"/>
                    <a:pt x="63" y="34"/>
                  </a:cubicBezTo>
                  <a:cubicBezTo>
                    <a:pt x="65" y="43"/>
                    <a:pt x="84" y="54"/>
                    <a:pt x="92" y="44"/>
                  </a:cubicBezTo>
                  <a:cubicBezTo>
                    <a:pt x="80" y="42"/>
                    <a:pt x="71" y="37"/>
                    <a:pt x="67" y="27"/>
                  </a:cubicBezTo>
                  <a:cubicBezTo>
                    <a:pt x="59" y="28"/>
                    <a:pt x="55" y="26"/>
                    <a:pt x="48" y="26"/>
                  </a:cubicBezTo>
                  <a:cubicBezTo>
                    <a:pt x="38" y="14"/>
                    <a:pt x="25" y="0"/>
                    <a:pt x="1" y="7"/>
                  </a:cubicBezTo>
                  <a:cubicBezTo>
                    <a:pt x="1" y="9"/>
                    <a:pt x="0" y="9"/>
                    <a:pt x="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2" name="Freeform 692"/>
            <p:cNvSpPr/>
            <p:nvPr/>
          </p:nvSpPr>
          <p:spPr bwMode="auto">
            <a:xfrm>
              <a:off x="8208963" y="4414838"/>
              <a:ext cx="92075" cy="33338"/>
            </a:xfrm>
            <a:custGeom>
              <a:avLst/>
              <a:gdLst>
                <a:gd name="T0" fmla="*/ 0 w 38"/>
                <a:gd name="T1" fmla="*/ 3 h 14"/>
                <a:gd name="T2" fmla="*/ 1 w 38"/>
                <a:gd name="T3" fmla="*/ 7 h 14"/>
                <a:gd name="T4" fmla="*/ 38 w 38"/>
                <a:gd name="T5" fmla="*/ 9 h 14"/>
                <a:gd name="T6" fmla="*/ 0 w 38"/>
                <a:gd name="T7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4">
                  <a:moveTo>
                    <a:pt x="0" y="3"/>
                  </a:moveTo>
                  <a:cubicBezTo>
                    <a:pt x="0" y="4"/>
                    <a:pt x="0" y="6"/>
                    <a:pt x="1" y="7"/>
                  </a:cubicBezTo>
                  <a:cubicBezTo>
                    <a:pt x="12" y="6"/>
                    <a:pt x="29" y="14"/>
                    <a:pt x="38" y="9"/>
                  </a:cubicBezTo>
                  <a:cubicBezTo>
                    <a:pt x="26" y="7"/>
                    <a:pt x="11" y="0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3" name="Freeform 693"/>
            <p:cNvSpPr/>
            <p:nvPr/>
          </p:nvSpPr>
          <p:spPr bwMode="auto">
            <a:xfrm>
              <a:off x="8428038" y="4429125"/>
              <a:ext cx="115888" cy="44450"/>
            </a:xfrm>
            <a:custGeom>
              <a:avLst/>
              <a:gdLst>
                <a:gd name="T0" fmla="*/ 48 w 48"/>
                <a:gd name="T1" fmla="*/ 16 h 18"/>
                <a:gd name="T2" fmla="*/ 23 w 48"/>
                <a:gd name="T3" fmla="*/ 9 h 18"/>
                <a:gd name="T4" fmla="*/ 0 w 48"/>
                <a:gd name="T5" fmla="*/ 7 h 18"/>
                <a:gd name="T6" fmla="*/ 48 w 48"/>
                <a:gd name="T7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18">
                  <a:moveTo>
                    <a:pt x="48" y="16"/>
                  </a:moveTo>
                  <a:cubicBezTo>
                    <a:pt x="41" y="14"/>
                    <a:pt x="32" y="12"/>
                    <a:pt x="23" y="9"/>
                  </a:cubicBezTo>
                  <a:cubicBezTo>
                    <a:pt x="16" y="7"/>
                    <a:pt x="4" y="0"/>
                    <a:pt x="0" y="7"/>
                  </a:cubicBezTo>
                  <a:cubicBezTo>
                    <a:pt x="13" y="12"/>
                    <a:pt x="33" y="18"/>
                    <a:pt x="48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4" name="Freeform 696"/>
            <p:cNvSpPr/>
            <p:nvPr/>
          </p:nvSpPr>
          <p:spPr bwMode="auto">
            <a:xfrm>
              <a:off x="8147051" y="4495800"/>
              <a:ext cx="80963" cy="50800"/>
            </a:xfrm>
            <a:custGeom>
              <a:avLst/>
              <a:gdLst>
                <a:gd name="T0" fmla="*/ 15 w 33"/>
                <a:gd name="T1" fmla="*/ 18 h 21"/>
                <a:gd name="T2" fmla="*/ 33 w 33"/>
                <a:gd name="T3" fmla="*/ 13 h 21"/>
                <a:gd name="T4" fmla="*/ 11 w 33"/>
                <a:gd name="T5" fmla="*/ 10 h 21"/>
                <a:gd name="T6" fmla="*/ 2 w 33"/>
                <a:gd name="T7" fmla="*/ 0 h 21"/>
                <a:gd name="T8" fmla="*/ 0 w 33"/>
                <a:gd name="T9" fmla="*/ 5 h 21"/>
                <a:gd name="T10" fmla="*/ 15 w 33"/>
                <a:gd name="T11" fmla="*/ 18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3" h="21">
                  <a:moveTo>
                    <a:pt x="15" y="18"/>
                  </a:moveTo>
                  <a:cubicBezTo>
                    <a:pt x="21" y="19"/>
                    <a:pt x="33" y="21"/>
                    <a:pt x="33" y="13"/>
                  </a:cubicBezTo>
                  <a:cubicBezTo>
                    <a:pt x="28" y="13"/>
                    <a:pt x="18" y="12"/>
                    <a:pt x="11" y="10"/>
                  </a:cubicBezTo>
                  <a:cubicBezTo>
                    <a:pt x="8" y="7"/>
                    <a:pt x="7" y="1"/>
                    <a:pt x="2" y="0"/>
                  </a:cubicBezTo>
                  <a:cubicBezTo>
                    <a:pt x="2" y="3"/>
                    <a:pt x="0" y="3"/>
                    <a:pt x="0" y="5"/>
                  </a:cubicBezTo>
                  <a:cubicBezTo>
                    <a:pt x="3" y="8"/>
                    <a:pt x="8" y="17"/>
                    <a:pt x="15" y="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5" name="Freeform 699"/>
            <p:cNvSpPr/>
            <p:nvPr/>
          </p:nvSpPr>
          <p:spPr bwMode="auto">
            <a:xfrm>
              <a:off x="8147051" y="4538663"/>
              <a:ext cx="80963" cy="39688"/>
            </a:xfrm>
            <a:custGeom>
              <a:avLst/>
              <a:gdLst>
                <a:gd name="T0" fmla="*/ 0 w 33"/>
                <a:gd name="T1" fmla="*/ 7 h 16"/>
                <a:gd name="T2" fmla="*/ 13 w 33"/>
                <a:gd name="T3" fmla="*/ 14 h 16"/>
                <a:gd name="T4" fmla="*/ 33 w 33"/>
                <a:gd name="T5" fmla="*/ 12 h 16"/>
                <a:gd name="T6" fmla="*/ 13 w 33"/>
                <a:gd name="T7" fmla="*/ 7 h 16"/>
                <a:gd name="T8" fmla="*/ 0 w 33"/>
                <a:gd name="T9" fmla="*/ 3 h 16"/>
                <a:gd name="T10" fmla="*/ 0 w 33"/>
                <a:gd name="T11" fmla="*/ 7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3" h="16">
                  <a:moveTo>
                    <a:pt x="0" y="7"/>
                  </a:moveTo>
                  <a:cubicBezTo>
                    <a:pt x="3" y="7"/>
                    <a:pt x="7" y="13"/>
                    <a:pt x="13" y="14"/>
                  </a:cubicBezTo>
                  <a:cubicBezTo>
                    <a:pt x="19" y="16"/>
                    <a:pt x="32" y="16"/>
                    <a:pt x="33" y="12"/>
                  </a:cubicBezTo>
                  <a:cubicBezTo>
                    <a:pt x="26" y="7"/>
                    <a:pt x="22" y="8"/>
                    <a:pt x="13" y="7"/>
                  </a:cubicBezTo>
                  <a:cubicBezTo>
                    <a:pt x="9" y="5"/>
                    <a:pt x="4" y="0"/>
                    <a:pt x="0" y="3"/>
                  </a:cubicBezTo>
                  <a:cubicBezTo>
                    <a:pt x="0" y="4"/>
                    <a:pt x="0" y="6"/>
                    <a:pt x="0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6" name="Freeform 694"/>
            <p:cNvSpPr/>
            <p:nvPr/>
          </p:nvSpPr>
          <p:spPr bwMode="auto">
            <a:xfrm>
              <a:off x="8328026" y="4448175"/>
              <a:ext cx="82550" cy="30163"/>
            </a:xfrm>
            <a:custGeom>
              <a:avLst/>
              <a:gdLst>
                <a:gd name="T0" fmla="*/ 4 w 34"/>
                <a:gd name="T1" fmla="*/ 0 h 12"/>
                <a:gd name="T2" fmla="*/ 1 w 34"/>
                <a:gd name="T3" fmla="*/ 5 h 12"/>
                <a:gd name="T4" fmla="*/ 34 w 34"/>
                <a:gd name="T5" fmla="*/ 12 h 12"/>
                <a:gd name="T6" fmla="*/ 4 w 34"/>
                <a:gd name="T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2">
                  <a:moveTo>
                    <a:pt x="4" y="0"/>
                  </a:moveTo>
                  <a:cubicBezTo>
                    <a:pt x="4" y="3"/>
                    <a:pt x="0" y="1"/>
                    <a:pt x="1" y="5"/>
                  </a:cubicBezTo>
                  <a:cubicBezTo>
                    <a:pt x="10" y="9"/>
                    <a:pt x="23" y="9"/>
                    <a:pt x="34" y="12"/>
                  </a:cubicBezTo>
                  <a:cubicBezTo>
                    <a:pt x="29" y="3"/>
                    <a:pt x="15" y="6"/>
                    <a:pt x="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7" name="Freeform 875"/>
            <p:cNvSpPr>
              <a:spLocks noEditPoints="1"/>
            </p:cNvSpPr>
            <p:nvPr/>
          </p:nvSpPr>
          <p:spPr bwMode="auto">
            <a:xfrm>
              <a:off x="8135938" y="3978275"/>
              <a:ext cx="666750" cy="577850"/>
            </a:xfrm>
            <a:custGeom>
              <a:avLst/>
              <a:gdLst>
                <a:gd name="T0" fmla="*/ 19 w 274"/>
                <a:gd name="T1" fmla="*/ 174 h 237"/>
                <a:gd name="T2" fmla="*/ 128 w 274"/>
                <a:gd name="T3" fmla="*/ 228 h 237"/>
                <a:gd name="T4" fmla="*/ 175 w 274"/>
                <a:gd name="T5" fmla="*/ 218 h 237"/>
                <a:gd name="T6" fmla="*/ 216 w 274"/>
                <a:gd name="T7" fmla="*/ 226 h 237"/>
                <a:gd name="T8" fmla="*/ 258 w 274"/>
                <a:gd name="T9" fmla="*/ 103 h 237"/>
                <a:gd name="T10" fmla="*/ 217 w 274"/>
                <a:gd name="T11" fmla="*/ 16 h 237"/>
                <a:gd name="T12" fmla="*/ 110 w 274"/>
                <a:gd name="T13" fmla="*/ 2 h 237"/>
                <a:gd name="T14" fmla="*/ 16 w 274"/>
                <a:gd name="T15" fmla="*/ 140 h 237"/>
                <a:gd name="T16" fmla="*/ 201 w 274"/>
                <a:gd name="T17" fmla="*/ 229 h 237"/>
                <a:gd name="T18" fmla="*/ 133 w 274"/>
                <a:gd name="T19" fmla="*/ 205 h 237"/>
                <a:gd name="T20" fmla="*/ 121 w 274"/>
                <a:gd name="T21" fmla="*/ 219 h 237"/>
                <a:gd name="T22" fmla="*/ 28 w 274"/>
                <a:gd name="T23" fmla="*/ 177 h 237"/>
                <a:gd name="T24" fmla="*/ 24 w 274"/>
                <a:gd name="T25" fmla="*/ 170 h 237"/>
                <a:gd name="T26" fmla="*/ 87 w 274"/>
                <a:gd name="T27" fmla="*/ 175 h 237"/>
                <a:gd name="T28" fmla="*/ 170 w 274"/>
                <a:gd name="T29" fmla="*/ 207 h 237"/>
                <a:gd name="T30" fmla="*/ 133 w 274"/>
                <a:gd name="T31" fmla="*/ 205 h 237"/>
                <a:gd name="T32" fmla="*/ 243 w 274"/>
                <a:gd name="T33" fmla="*/ 31 h 237"/>
                <a:gd name="T34" fmla="*/ 258 w 274"/>
                <a:gd name="T35" fmla="*/ 91 h 237"/>
                <a:gd name="T36" fmla="*/ 177 w 274"/>
                <a:gd name="T37" fmla="*/ 202 h 237"/>
                <a:gd name="T38" fmla="*/ 162 w 274"/>
                <a:gd name="T39" fmla="*/ 171 h 237"/>
                <a:gd name="T40" fmla="*/ 168 w 274"/>
                <a:gd name="T41" fmla="*/ 162 h 237"/>
                <a:gd name="T42" fmla="*/ 175 w 274"/>
                <a:gd name="T43" fmla="*/ 155 h 237"/>
                <a:gd name="T44" fmla="*/ 194 w 274"/>
                <a:gd name="T45" fmla="*/ 167 h 237"/>
                <a:gd name="T46" fmla="*/ 184 w 274"/>
                <a:gd name="T47" fmla="*/ 140 h 237"/>
                <a:gd name="T48" fmla="*/ 207 w 274"/>
                <a:gd name="T49" fmla="*/ 150 h 237"/>
                <a:gd name="T50" fmla="*/ 195 w 274"/>
                <a:gd name="T51" fmla="*/ 116 h 237"/>
                <a:gd name="T52" fmla="*/ 199 w 274"/>
                <a:gd name="T53" fmla="*/ 111 h 237"/>
                <a:gd name="T54" fmla="*/ 228 w 274"/>
                <a:gd name="T55" fmla="*/ 127 h 237"/>
                <a:gd name="T56" fmla="*/ 209 w 274"/>
                <a:gd name="T57" fmla="*/ 91 h 237"/>
                <a:gd name="T58" fmla="*/ 235 w 274"/>
                <a:gd name="T59" fmla="*/ 113 h 237"/>
                <a:gd name="T60" fmla="*/ 220 w 274"/>
                <a:gd name="T61" fmla="*/ 73 h 237"/>
                <a:gd name="T62" fmla="*/ 249 w 274"/>
                <a:gd name="T63" fmla="*/ 96 h 237"/>
                <a:gd name="T64" fmla="*/ 229 w 274"/>
                <a:gd name="T65" fmla="*/ 55 h 237"/>
                <a:gd name="T66" fmla="*/ 253 w 274"/>
                <a:gd name="T67" fmla="*/ 64 h 237"/>
                <a:gd name="T68" fmla="*/ 256 w 274"/>
                <a:gd name="T69" fmla="*/ 64 h 237"/>
                <a:gd name="T70" fmla="*/ 114 w 274"/>
                <a:gd name="T71" fmla="*/ 9 h 237"/>
                <a:gd name="T72" fmla="*/ 149 w 274"/>
                <a:gd name="T73" fmla="*/ 175 h 237"/>
                <a:gd name="T74" fmla="*/ 114 w 274"/>
                <a:gd name="T75" fmla="*/ 9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74" h="237">
                  <a:moveTo>
                    <a:pt x="3" y="159"/>
                  </a:moveTo>
                  <a:cubicBezTo>
                    <a:pt x="8" y="164"/>
                    <a:pt x="18" y="165"/>
                    <a:pt x="19" y="174"/>
                  </a:cubicBezTo>
                  <a:cubicBezTo>
                    <a:pt x="14" y="181"/>
                    <a:pt x="3" y="182"/>
                    <a:pt x="0" y="191"/>
                  </a:cubicBezTo>
                  <a:cubicBezTo>
                    <a:pt x="33" y="206"/>
                    <a:pt x="83" y="224"/>
                    <a:pt x="128" y="228"/>
                  </a:cubicBezTo>
                  <a:cubicBezTo>
                    <a:pt x="136" y="228"/>
                    <a:pt x="147" y="229"/>
                    <a:pt x="155" y="228"/>
                  </a:cubicBezTo>
                  <a:cubicBezTo>
                    <a:pt x="159" y="227"/>
                    <a:pt x="169" y="218"/>
                    <a:pt x="175" y="218"/>
                  </a:cubicBezTo>
                  <a:cubicBezTo>
                    <a:pt x="186" y="218"/>
                    <a:pt x="193" y="230"/>
                    <a:pt x="198" y="237"/>
                  </a:cubicBezTo>
                  <a:cubicBezTo>
                    <a:pt x="204" y="234"/>
                    <a:pt x="213" y="233"/>
                    <a:pt x="216" y="226"/>
                  </a:cubicBezTo>
                  <a:cubicBezTo>
                    <a:pt x="203" y="221"/>
                    <a:pt x="198" y="209"/>
                    <a:pt x="181" y="206"/>
                  </a:cubicBezTo>
                  <a:cubicBezTo>
                    <a:pt x="204" y="173"/>
                    <a:pt x="238" y="138"/>
                    <a:pt x="258" y="103"/>
                  </a:cubicBezTo>
                  <a:cubicBezTo>
                    <a:pt x="274" y="76"/>
                    <a:pt x="274" y="46"/>
                    <a:pt x="250" y="26"/>
                  </a:cubicBezTo>
                  <a:cubicBezTo>
                    <a:pt x="241" y="18"/>
                    <a:pt x="233" y="19"/>
                    <a:pt x="217" y="16"/>
                  </a:cubicBezTo>
                  <a:cubicBezTo>
                    <a:pt x="195" y="11"/>
                    <a:pt x="171" y="9"/>
                    <a:pt x="150" y="7"/>
                  </a:cubicBezTo>
                  <a:cubicBezTo>
                    <a:pt x="133" y="5"/>
                    <a:pt x="119" y="0"/>
                    <a:pt x="110" y="2"/>
                  </a:cubicBezTo>
                  <a:cubicBezTo>
                    <a:pt x="109" y="2"/>
                    <a:pt x="109" y="3"/>
                    <a:pt x="109" y="4"/>
                  </a:cubicBezTo>
                  <a:cubicBezTo>
                    <a:pt x="79" y="50"/>
                    <a:pt x="48" y="97"/>
                    <a:pt x="16" y="140"/>
                  </a:cubicBezTo>
                  <a:cubicBezTo>
                    <a:pt x="11" y="146"/>
                    <a:pt x="5" y="151"/>
                    <a:pt x="3" y="159"/>
                  </a:cubicBezTo>
                  <a:close/>
                  <a:moveTo>
                    <a:pt x="201" y="229"/>
                  </a:moveTo>
                  <a:cubicBezTo>
                    <a:pt x="194" y="225"/>
                    <a:pt x="199" y="220"/>
                    <a:pt x="201" y="229"/>
                  </a:cubicBezTo>
                  <a:close/>
                  <a:moveTo>
                    <a:pt x="133" y="205"/>
                  </a:moveTo>
                  <a:cubicBezTo>
                    <a:pt x="147" y="208"/>
                    <a:pt x="157" y="207"/>
                    <a:pt x="170" y="209"/>
                  </a:cubicBezTo>
                  <a:cubicBezTo>
                    <a:pt x="163" y="223"/>
                    <a:pt x="140" y="221"/>
                    <a:pt x="121" y="219"/>
                  </a:cubicBezTo>
                  <a:cubicBezTo>
                    <a:pt x="87" y="216"/>
                    <a:pt x="47" y="200"/>
                    <a:pt x="23" y="194"/>
                  </a:cubicBezTo>
                  <a:cubicBezTo>
                    <a:pt x="27" y="190"/>
                    <a:pt x="28" y="184"/>
                    <a:pt x="28" y="177"/>
                  </a:cubicBezTo>
                  <a:cubicBezTo>
                    <a:pt x="41" y="177"/>
                    <a:pt x="55" y="183"/>
                    <a:pt x="64" y="182"/>
                  </a:cubicBezTo>
                  <a:cubicBezTo>
                    <a:pt x="54" y="175"/>
                    <a:pt x="35" y="172"/>
                    <a:pt x="24" y="170"/>
                  </a:cubicBezTo>
                  <a:cubicBezTo>
                    <a:pt x="25" y="167"/>
                    <a:pt x="24" y="165"/>
                    <a:pt x="22" y="165"/>
                  </a:cubicBezTo>
                  <a:cubicBezTo>
                    <a:pt x="40" y="166"/>
                    <a:pt x="62" y="173"/>
                    <a:pt x="87" y="175"/>
                  </a:cubicBezTo>
                  <a:cubicBezTo>
                    <a:pt x="107" y="177"/>
                    <a:pt x="126" y="178"/>
                    <a:pt x="144" y="183"/>
                  </a:cubicBezTo>
                  <a:cubicBezTo>
                    <a:pt x="158" y="186"/>
                    <a:pt x="169" y="192"/>
                    <a:pt x="170" y="207"/>
                  </a:cubicBezTo>
                  <a:cubicBezTo>
                    <a:pt x="161" y="203"/>
                    <a:pt x="141" y="199"/>
                    <a:pt x="124" y="201"/>
                  </a:cubicBezTo>
                  <a:cubicBezTo>
                    <a:pt x="126" y="205"/>
                    <a:pt x="131" y="205"/>
                    <a:pt x="133" y="205"/>
                  </a:cubicBezTo>
                  <a:close/>
                  <a:moveTo>
                    <a:pt x="240" y="37"/>
                  </a:moveTo>
                  <a:cubicBezTo>
                    <a:pt x="239" y="33"/>
                    <a:pt x="243" y="34"/>
                    <a:pt x="243" y="31"/>
                  </a:cubicBezTo>
                  <a:cubicBezTo>
                    <a:pt x="257" y="42"/>
                    <a:pt x="267" y="57"/>
                    <a:pt x="264" y="77"/>
                  </a:cubicBezTo>
                  <a:cubicBezTo>
                    <a:pt x="263" y="80"/>
                    <a:pt x="261" y="87"/>
                    <a:pt x="258" y="91"/>
                  </a:cubicBezTo>
                  <a:cubicBezTo>
                    <a:pt x="246" y="107"/>
                    <a:pt x="231" y="130"/>
                    <a:pt x="217" y="149"/>
                  </a:cubicBezTo>
                  <a:cubicBezTo>
                    <a:pt x="203" y="168"/>
                    <a:pt x="187" y="185"/>
                    <a:pt x="177" y="202"/>
                  </a:cubicBezTo>
                  <a:cubicBezTo>
                    <a:pt x="172" y="193"/>
                    <a:pt x="169" y="181"/>
                    <a:pt x="157" y="179"/>
                  </a:cubicBezTo>
                  <a:cubicBezTo>
                    <a:pt x="158" y="176"/>
                    <a:pt x="161" y="174"/>
                    <a:pt x="162" y="171"/>
                  </a:cubicBezTo>
                  <a:cubicBezTo>
                    <a:pt x="173" y="173"/>
                    <a:pt x="173" y="188"/>
                    <a:pt x="176" y="195"/>
                  </a:cubicBezTo>
                  <a:cubicBezTo>
                    <a:pt x="185" y="183"/>
                    <a:pt x="171" y="171"/>
                    <a:pt x="168" y="162"/>
                  </a:cubicBezTo>
                  <a:cubicBezTo>
                    <a:pt x="178" y="159"/>
                    <a:pt x="180" y="177"/>
                    <a:pt x="186" y="184"/>
                  </a:cubicBezTo>
                  <a:cubicBezTo>
                    <a:pt x="191" y="175"/>
                    <a:pt x="181" y="161"/>
                    <a:pt x="175" y="155"/>
                  </a:cubicBezTo>
                  <a:cubicBezTo>
                    <a:pt x="176" y="152"/>
                    <a:pt x="179" y="149"/>
                    <a:pt x="180" y="146"/>
                  </a:cubicBezTo>
                  <a:cubicBezTo>
                    <a:pt x="188" y="149"/>
                    <a:pt x="195" y="159"/>
                    <a:pt x="194" y="167"/>
                  </a:cubicBezTo>
                  <a:cubicBezTo>
                    <a:pt x="205" y="166"/>
                    <a:pt x="194" y="152"/>
                    <a:pt x="192" y="147"/>
                  </a:cubicBezTo>
                  <a:cubicBezTo>
                    <a:pt x="190" y="145"/>
                    <a:pt x="187" y="142"/>
                    <a:pt x="184" y="140"/>
                  </a:cubicBezTo>
                  <a:cubicBezTo>
                    <a:pt x="184" y="136"/>
                    <a:pt x="188" y="135"/>
                    <a:pt x="188" y="132"/>
                  </a:cubicBezTo>
                  <a:cubicBezTo>
                    <a:pt x="198" y="134"/>
                    <a:pt x="202" y="143"/>
                    <a:pt x="207" y="150"/>
                  </a:cubicBezTo>
                  <a:cubicBezTo>
                    <a:pt x="213" y="142"/>
                    <a:pt x="201" y="130"/>
                    <a:pt x="192" y="126"/>
                  </a:cubicBezTo>
                  <a:cubicBezTo>
                    <a:pt x="191" y="121"/>
                    <a:pt x="196" y="122"/>
                    <a:pt x="195" y="116"/>
                  </a:cubicBezTo>
                  <a:cubicBezTo>
                    <a:pt x="206" y="119"/>
                    <a:pt x="212" y="126"/>
                    <a:pt x="216" y="135"/>
                  </a:cubicBezTo>
                  <a:cubicBezTo>
                    <a:pt x="220" y="123"/>
                    <a:pt x="209" y="113"/>
                    <a:pt x="199" y="111"/>
                  </a:cubicBezTo>
                  <a:cubicBezTo>
                    <a:pt x="200" y="106"/>
                    <a:pt x="204" y="104"/>
                    <a:pt x="205" y="98"/>
                  </a:cubicBezTo>
                  <a:cubicBezTo>
                    <a:pt x="215" y="106"/>
                    <a:pt x="223" y="114"/>
                    <a:pt x="228" y="127"/>
                  </a:cubicBezTo>
                  <a:cubicBezTo>
                    <a:pt x="236" y="122"/>
                    <a:pt x="227" y="111"/>
                    <a:pt x="223" y="106"/>
                  </a:cubicBezTo>
                  <a:cubicBezTo>
                    <a:pt x="218" y="100"/>
                    <a:pt x="210" y="97"/>
                    <a:pt x="209" y="91"/>
                  </a:cubicBezTo>
                  <a:cubicBezTo>
                    <a:pt x="211" y="91"/>
                    <a:pt x="212" y="90"/>
                    <a:pt x="212" y="87"/>
                  </a:cubicBezTo>
                  <a:cubicBezTo>
                    <a:pt x="224" y="92"/>
                    <a:pt x="231" y="100"/>
                    <a:pt x="235" y="113"/>
                  </a:cubicBezTo>
                  <a:cubicBezTo>
                    <a:pt x="242" y="99"/>
                    <a:pt x="226" y="87"/>
                    <a:pt x="216" y="82"/>
                  </a:cubicBezTo>
                  <a:cubicBezTo>
                    <a:pt x="216" y="77"/>
                    <a:pt x="219" y="77"/>
                    <a:pt x="220" y="73"/>
                  </a:cubicBezTo>
                  <a:cubicBezTo>
                    <a:pt x="234" y="77"/>
                    <a:pt x="243" y="85"/>
                    <a:pt x="245" y="100"/>
                  </a:cubicBezTo>
                  <a:cubicBezTo>
                    <a:pt x="250" y="102"/>
                    <a:pt x="245" y="95"/>
                    <a:pt x="249" y="96"/>
                  </a:cubicBezTo>
                  <a:cubicBezTo>
                    <a:pt x="246" y="80"/>
                    <a:pt x="236" y="73"/>
                    <a:pt x="224" y="66"/>
                  </a:cubicBezTo>
                  <a:cubicBezTo>
                    <a:pt x="226" y="62"/>
                    <a:pt x="227" y="58"/>
                    <a:pt x="229" y="55"/>
                  </a:cubicBezTo>
                  <a:cubicBezTo>
                    <a:pt x="243" y="59"/>
                    <a:pt x="252" y="67"/>
                    <a:pt x="254" y="82"/>
                  </a:cubicBezTo>
                  <a:cubicBezTo>
                    <a:pt x="259" y="76"/>
                    <a:pt x="256" y="69"/>
                    <a:pt x="253" y="64"/>
                  </a:cubicBezTo>
                  <a:cubicBezTo>
                    <a:pt x="249" y="56"/>
                    <a:pt x="238" y="53"/>
                    <a:pt x="234" y="47"/>
                  </a:cubicBezTo>
                  <a:cubicBezTo>
                    <a:pt x="243" y="40"/>
                    <a:pt x="254" y="54"/>
                    <a:pt x="256" y="64"/>
                  </a:cubicBezTo>
                  <a:cubicBezTo>
                    <a:pt x="261" y="50"/>
                    <a:pt x="249" y="42"/>
                    <a:pt x="240" y="37"/>
                  </a:cubicBezTo>
                  <a:close/>
                  <a:moveTo>
                    <a:pt x="114" y="9"/>
                  </a:moveTo>
                  <a:cubicBezTo>
                    <a:pt x="151" y="17"/>
                    <a:pt x="202" y="17"/>
                    <a:pt x="236" y="29"/>
                  </a:cubicBezTo>
                  <a:cubicBezTo>
                    <a:pt x="207" y="78"/>
                    <a:pt x="186" y="135"/>
                    <a:pt x="149" y="175"/>
                  </a:cubicBezTo>
                  <a:cubicBezTo>
                    <a:pt x="112" y="170"/>
                    <a:pt x="55" y="163"/>
                    <a:pt x="13" y="155"/>
                  </a:cubicBezTo>
                  <a:cubicBezTo>
                    <a:pt x="48" y="107"/>
                    <a:pt x="80" y="57"/>
                    <a:pt x="114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598" y="1591154"/>
            <a:ext cx="3023878" cy="2749534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745" y="3188742"/>
            <a:ext cx="2780017" cy="2749534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3590260" y="2865808"/>
            <a:ext cx="1869765" cy="1522572"/>
            <a:chOff x="3590260" y="2997688"/>
            <a:chExt cx="1869765" cy="1522572"/>
          </a:xfrm>
        </p:grpSpPr>
        <p:sp>
          <p:nvSpPr>
            <p:cNvPr id="4" name="Freeform 463"/>
            <p:cNvSpPr>
              <a:spLocks noEditPoints="1"/>
            </p:cNvSpPr>
            <p:nvPr/>
          </p:nvSpPr>
          <p:spPr bwMode="auto">
            <a:xfrm>
              <a:off x="3936477" y="2997688"/>
              <a:ext cx="1196892" cy="679220"/>
            </a:xfrm>
            <a:custGeom>
              <a:avLst/>
              <a:gdLst>
                <a:gd name="T0" fmla="*/ 250 w 326"/>
                <a:gd name="T1" fmla="*/ 94 h 185"/>
                <a:gd name="T2" fmla="*/ 253 w 326"/>
                <a:gd name="T3" fmla="*/ 98 h 185"/>
                <a:gd name="T4" fmla="*/ 249 w 326"/>
                <a:gd name="T5" fmla="*/ 148 h 185"/>
                <a:gd name="T6" fmla="*/ 225 w 326"/>
                <a:gd name="T7" fmla="*/ 163 h 185"/>
                <a:gd name="T8" fmla="*/ 185 w 326"/>
                <a:gd name="T9" fmla="*/ 171 h 185"/>
                <a:gd name="T10" fmla="*/ 142 w 326"/>
                <a:gd name="T11" fmla="*/ 171 h 185"/>
                <a:gd name="T12" fmla="*/ 102 w 326"/>
                <a:gd name="T13" fmla="*/ 163 h 185"/>
                <a:gd name="T14" fmla="*/ 78 w 326"/>
                <a:gd name="T15" fmla="*/ 148 h 185"/>
                <a:gd name="T16" fmla="*/ 74 w 326"/>
                <a:gd name="T17" fmla="*/ 99 h 185"/>
                <a:gd name="T18" fmla="*/ 76 w 326"/>
                <a:gd name="T19" fmla="*/ 94 h 185"/>
                <a:gd name="T20" fmla="*/ 82 w 326"/>
                <a:gd name="T21" fmla="*/ 94 h 185"/>
                <a:gd name="T22" fmla="*/ 163 w 326"/>
                <a:gd name="T23" fmla="*/ 126 h 185"/>
                <a:gd name="T24" fmla="*/ 245 w 326"/>
                <a:gd name="T25" fmla="*/ 93 h 185"/>
                <a:gd name="T26" fmla="*/ 163 w 326"/>
                <a:gd name="T27" fmla="*/ 0 h 185"/>
                <a:gd name="T28" fmla="*/ 322 w 326"/>
                <a:gd name="T29" fmla="*/ 46 h 185"/>
                <a:gd name="T30" fmla="*/ 326 w 326"/>
                <a:gd name="T31" fmla="*/ 50 h 185"/>
                <a:gd name="T32" fmla="*/ 324 w 326"/>
                <a:gd name="T33" fmla="*/ 53 h 185"/>
                <a:gd name="T34" fmla="*/ 168 w 326"/>
                <a:gd name="T35" fmla="*/ 120 h 185"/>
                <a:gd name="T36" fmla="*/ 157 w 326"/>
                <a:gd name="T37" fmla="*/ 120 h 185"/>
                <a:gd name="T38" fmla="*/ 42 w 326"/>
                <a:gd name="T39" fmla="*/ 72 h 185"/>
                <a:gd name="T40" fmla="*/ 39 w 326"/>
                <a:gd name="T41" fmla="*/ 75 h 185"/>
                <a:gd name="T42" fmla="*/ 39 w 326"/>
                <a:gd name="T43" fmla="*/ 110 h 185"/>
                <a:gd name="T44" fmla="*/ 42 w 326"/>
                <a:gd name="T45" fmla="*/ 110 h 185"/>
                <a:gd name="T46" fmla="*/ 45 w 326"/>
                <a:gd name="T47" fmla="*/ 110 h 185"/>
                <a:gd name="T48" fmla="*/ 46 w 326"/>
                <a:gd name="T49" fmla="*/ 112 h 185"/>
                <a:gd name="T50" fmla="*/ 46 w 326"/>
                <a:gd name="T51" fmla="*/ 116 h 185"/>
                <a:gd name="T52" fmla="*/ 45 w 326"/>
                <a:gd name="T53" fmla="*/ 122 h 185"/>
                <a:gd name="T54" fmla="*/ 46 w 326"/>
                <a:gd name="T55" fmla="*/ 124 h 185"/>
                <a:gd name="T56" fmla="*/ 46 w 326"/>
                <a:gd name="T57" fmla="*/ 126 h 185"/>
                <a:gd name="T58" fmla="*/ 45 w 326"/>
                <a:gd name="T59" fmla="*/ 127 h 185"/>
                <a:gd name="T60" fmla="*/ 52 w 326"/>
                <a:gd name="T61" fmla="*/ 149 h 185"/>
                <a:gd name="T62" fmla="*/ 50 w 326"/>
                <a:gd name="T63" fmla="*/ 171 h 185"/>
                <a:gd name="T64" fmla="*/ 42 w 326"/>
                <a:gd name="T65" fmla="*/ 181 h 185"/>
                <a:gd name="T66" fmla="*/ 42 w 326"/>
                <a:gd name="T67" fmla="*/ 175 h 185"/>
                <a:gd name="T68" fmla="*/ 42 w 326"/>
                <a:gd name="T69" fmla="*/ 171 h 185"/>
                <a:gd name="T70" fmla="*/ 41 w 326"/>
                <a:gd name="T71" fmla="*/ 172 h 185"/>
                <a:gd name="T72" fmla="*/ 39 w 326"/>
                <a:gd name="T73" fmla="*/ 179 h 185"/>
                <a:gd name="T74" fmla="*/ 36 w 326"/>
                <a:gd name="T75" fmla="*/ 185 h 185"/>
                <a:gd name="T76" fmla="*/ 34 w 326"/>
                <a:gd name="T77" fmla="*/ 185 h 185"/>
                <a:gd name="T78" fmla="*/ 33 w 326"/>
                <a:gd name="T79" fmla="*/ 170 h 185"/>
                <a:gd name="T80" fmla="*/ 32 w 326"/>
                <a:gd name="T81" fmla="*/ 167 h 185"/>
                <a:gd name="T82" fmla="*/ 32 w 326"/>
                <a:gd name="T83" fmla="*/ 171 h 185"/>
                <a:gd name="T84" fmla="*/ 30 w 326"/>
                <a:gd name="T85" fmla="*/ 179 h 185"/>
                <a:gd name="T86" fmla="*/ 30 w 326"/>
                <a:gd name="T87" fmla="*/ 179 h 185"/>
                <a:gd name="T88" fmla="*/ 29 w 326"/>
                <a:gd name="T89" fmla="*/ 172 h 185"/>
                <a:gd name="T90" fmla="*/ 28 w 326"/>
                <a:gd name="T91" fmla="*/ 172 h 185"/>
                <a:gd name="T92" fmla="*/ 28 w 326"/>
                <a:gd name="T93" fmla="*/ 180 h 185"/>
                <a:gd name="T94" fmla="*/ 28 w 326"/>
                <a:gd name="T95" fmla="*/ 181 h 185"/>
                <a:gd name="T96" fmla="*/ 16 w 326"/>
                <a:gd name="T97" fmla="*/ 157 h 185"/>
                <a:gd name="T98" fmla="*/ 25 w 326"/>
                <a:gd name="T99" fmla="*/ 127 h 185"/>
                <a:gd name="T100" fmla="*/ 24 w 326"/>
                <a:gd name="T101" fmla="*/ 126 h 185"/>
                <a:gd name="T102" fmla="*/ 24 w 326"/>
                <a:gd name="T103" fmla="*/ 122 h 185"/>
                <a:gd name="T104" fmla="*/ 27 w 326"/>
                <a:gd name="T105" fmla="*/ 121 h 185"/>
                <a:gd name="T106" fmla="*/ 25 w 326"/>
                <a:gd name="T107" fmla="*/ 116 h 185"/>
                <a:gd name="T108" fmla="*/ 25 w 326"/>
                <a:gd name="T109" fmla="*/ 112 h 185"/>
                <a:gd name="T110" fmla="*/ 28 w 326"/>
                <a:gd name="T111" fmla="*/ 108 h 185"/>
                <a:gd name="T112" fmla="*/ 30 w 326"/>
                <a:gd name="T113" fmla="*/ 110 h 185"/>
                <a:gd name="T114" fmla="*/ 33 w 326"/>
                <a:gd name="T115" fmla="*/ 108 h 185"/>
                <a:gd name="T116" fmla="*/ 32 w 326"/>
                <a:gd name="T117" fmla="*/ 67 h 185"/>
                <a:gd name="T118" fmla="*/ 2 w 326"/>
                <a:gd name="T119" fmla="*/ 55 h 185"/>
                <a:gd name="T120" fmla="*/ 0 w 326"/>
                <a:gd name="T121" fmla="*/ 52 h 185"/>
                <a:gd name="T122" fmla="*/ 1 w 326"/>
                <a:gd name="T123" fmla="*/ 47 h 185"/>
                <a:gd name="T124" fmla="*/ 159 w 326"/>
                <a:gd name="T125" fmla="*/ 0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26" h="185">
                  <a:moveTo>
                    <a:pt x="248" y="93"/>
                  </a:moveTo>
                  <a:lnTo>
                    <a:pt x="250" y="94"/>
                  </a:lnTo>
                  <a:lnTo>
                    <a:pt x="251" y="95"/>
                  </a:lnTo>
                  <a:lnTo>
                    <a:pt x="253" y="98"/>
                  </a:lnTo>
                  <a:lnTo>
                    <a:pt x="253" y="138"/>
                  </a:lnTo>
                  <a:lnTo>
                    <a:pt x="249" y="148"/>
                  </a:lnTo>
                  <a:lnTo>
                    <a:pt x="239" y="157"/>
                  </a:lnTo>
                  <a:lnTo>
                    <a:pt x="225" y="163"/>
                  </a:lnTo>
                  <a:lnTo>
                    <a:pt x="207" y="168"/>
                  </a:lnTo>
                  <a:lnTo>
                    <a:pt x="185" y="171"/>
                  </a:lnTo>
                  <a:lnTo>
                    <a:pt x="163" y="172"/>
                  </a:lnTo>
                  <a:lnTo>
                    <a:pt x="142" y="171"/>
                  </a:lnTo>
                  <a:lnTo>
                    <a:pt x="120" y="168"/>
                  </a:lnTo>
                  <a:lnTo>
                    <a:pt x="102" y="163"/>
                  </a:lnTo>
                  <a:lnTo>
                    <a:pt x="87" y="157"/>
                  </a:lnTo>
                  <a:lnTo>
                    <a:pt x="78" y="148"/>
                  </a:lnTo>
                  <a:lnTo>
                    <a:pt x="74" y="138"/>
                  </a:lnTo>
                  <a:lnTo>
                    <a:pt x="74" y="99"/>
                  </a:lnTo>
                  <a:lnTo>
                    <a:pt x="75" y="97"/>
                  </a:lnTo>
                  <a:lnTo>
                    <a:pt x="76" y="94"/>
                  </a:lnTo>
                  <a:lnTo>
                    <a:pt x="79" y="93"/>
                  </a:lnTo>
                  <a:lnTo>
                    <a:pt x="82" y="94"/>
                  </a:lnTo>
                  <a:lnTo>
                    <a:pt x="158" y="125"/>
                  </a:lnTo>
                  <a:lnTo>
                    <a:pt x="163" y="126"/>
                  </a:lnTo>
                  <a:lnTo>
                    <a:pt x="168" y="125"/>
                  </a:lnTo>
                  <a:lnTo>
                    <a:pt x="245" y="93"/>
                  </a:lnTo>
                  <a:lnTo>
                    <a:pt x="248" y="93"/>
                  </a:lnTo>
                  <a:close/>
                  <a:moveTo>
                    <a:pt x="163" y="0"/>
                  </a:moveTo>
                  <a:lnTo>
                    <a:pt x="167" y="0"/>
                  </a:lnTo>
                  <a:lnTo>
                    <a:pt x="322" y="46"/>
                  </a:lnTo>
                  <a:lnTo>
                    <a:pt x="324" y="47"/>
                  </a:lnTo>
                  <a:lnTo>
                    <a:pt x="326" y="50"/>
                  </a:lnTo>
                  <a:lnTo>
                    <a:pt x="326" y="52"/>
                  </a:lnTo>
                  <a:lnTo>
                    <a:pt x="324" y="53"/>
                  </a:lnTo>
                  <a:lnTo>
                    <a:pt x="323" y="55"/>
                  </a:lnTo>
                  <a:lnTo>
                    <a:pt x="168" y="120"/>
                  </a:lnTo>
                  <a:lnTo>
                    <a:pt x="163" y="121"/>
                  </a:lnTo>
                  <a:lnTo>
                    <a:pt x="157" y="120"/>
                  </a:lnTo>
                  <a:lnTo>
                    <a:pt x="43" y="72"/>
                  </a:lnTo>
                  <a:lnTo>
                    <a:pt x="42" y="72"/>
                  </a:lnTo>
                  <a:lnTo>
                    <a:pt x="39" y="74"/>
                  </a:lnTo>
                  <a:lnTo>
                    <a:pt x="39" y="75"/>
                  </a:lnTo>
                  <a:lnTo>
                    <a:pt x="39" y="110"/>
                  </a:lnTo>
                  <a:lnTo>
                    <a:pt x="39" y="110"/>
                  </a:lnTo>
                  <a:lnTo>
                    <a:pt x="41" y="111"/>
                  </a:lnTo>
                  <a:lnTo>
                    <a:pt x="42" y="110"/>
                  </a:lnTo>
                  <a:lnTo>
                    <a:pt x="43" y="110"/>
                  </a:lnTo>
                  <a:lnTo>
                    <a:pt x="45" y="110"/>
                  </a:lnTo>
                  <a:lnTo>
                    <a:pt x="45" y="111"/>
                  </a:lnTo>
                  <a:lnTo>
                    <a:pt x="46" y="112"/>
                  </a:lnTo>
                  <a:lnTo>
                    <a:pt x="46" y="115"/>
                  </a:lnTo>
                  <a:lnTo>
                    <a:pt x="46" y="116"/>
                  </a:lnTo>
                  <a:lnTo>
                    <a:pt x="46" y="120"/>
                  </a:lnTo>
                  <a:lnTo>
                    <a:pt x="45" y="122"/>
                  </a:lnTo>
                  <a:lnTo>
                    <a:pt x="45" y="124"/>
                  </a:lnTo>
                  <a:lnTo>
                    <a:pt x="46" y="124"/>
                  </a:lnTo>
                  <a:lnTo>
                    <a:pt x="47" y="125"/>
                  </a:lnTo>
                  <a:lnTo>
                    <a:pt x="46" y="126"/>
                  </a:lnTo>
                  <a:lnTo>
                    <a:pt x="45" y="127"/>
                  </a:lnTo>
                  <a:lnTo>
                    <a:pt x="45" y="127"/>
                  </a:lnTo>
                  <a:lnTo>
                    <a:pt x="50" y="138"/>
                  </a:lnTo>
                  <a:lnTo>
                    <a:pt x="52" y="149"/>
                  </a:lnTo>
                  <a:lnTo>
                    <a:pt x="52" y="161"/>
                  </a:lnTo>
                  <a:lnTo>
                    <a:pt x="50" y="171"/>
                  </a:lnTo>
                  <a:lnTo>
                    <a:pt x="42" y="180"/>
                  </a:lnTo>
                  <a:lnTo>
                    <a:pt x="42" y="181"/>
                  </a:lnTo>
                  <a:lnTo>
                    <a:pt x="42" y="180"/>
                  </a:lnTo>
                  <a:lnTo>
                    <a:pt x="42" y="175"/>
                  </a:lnTo>
                  <a:lnTo>
                    <a:pt x="42" y="172"/>
                  </a:lnTo>
                  <a:lnTo>
                    <a:pt x="42" y="171"/>
                  </a:lnTo>
                  <a:lnTo>
                    <a:pt x="42" y="171"/>
                  </a:lnTo>
                  <a:lnTo>
                    <a:pt x="41" y="172"/>
                  </a:lnTo>
                  <a:lnTo>
                    <a:pt x="41" y="175"/>
                  </a:lnTo>
                  <a:lnTo>
                    <a:pt x="39" y="179"/>
                  </a:lnTo>
                  <a:lnTo>
                    <a:pt x="37" y="182"/>
                  </a:lnTo>
                  <a:lnTo>
                    <a:pt x="36" y="185"/>
                  </a:lnTo>
                  <a:lnTo>
                    <a:pt x="34" y="185"/>
                  </a:lnTo>
                  <a:lnTo>
                    <a:pt x="34" y="185"/>
                  </a:lnTo>
                  <a:lnTo>
                    <a:pt x="33" y="173"/>
                  </a:lnTo>
                  <a:lnTo>
                    <a:pt x="33" y="170"/>
                  </a:lnTo>
                  <a:lnTo>
                    <a:pt x="33" y="168"/>
                  </a:lnTo>
                  <a:lnTo>
                    <a:pt x="32" y="167"/>
                  </a:lnTo>
                  <a:lnTo>
                    <a:pt x="32" y="168"/>
                  </a:lnTo>
                  <a:lnTo>
                    <a:pt x="32" y="171"/>
                  </a:lnTo>
                  <a:lnTo>
                    <a:pt x="32" y="179"/>
                  </a:lnTo>
                  <a:lnTo>
                    <a:pt x="30" y="179"/>
                  </a:lnTo>
                  <a:lnTo>
                    <a:pt x="30" y="180"/>
                  </a:lnTo>
                  <a:lnTo>
                    <a:pt x="30" y="179"/>
                  </a:lnTo>
                  <a:lnTo>
                    <a:pt x="29" y="175"/>
                  </a:lnTo>
                  <a:lnTo>
                    <a:pt x="29" y="172"/>
                  </a:lnTo>
                  <a:lnTo>
                    <a:pt x="28" y="172"/>
                  </a:lnTo>
                  <a:lnTo>
                    <a:pt x="28" y="172"/>
                  </a:lnTo>
                  <a:lnTo>
                    <a:pt x="28" y="175"/>
                  </a:lnTo>
                  <a:lnTo>
                    <a:pt x="28" y="180"/>
                  </a:lnTo>
                  <a:lnTo>
                    <a:pt x="28" y="181"/>
                  </a:lnTo>
                  <a:lnTo>
                    <a:pt x="28" y="181"/>
                  </a:lnTo>
                  <a:lnTo>
                    <a:pt x="19" y="170"/>
                  </a:lnTo>
                  <a:lnTo>
                    <a:pt x="16" y="157"/>
                  </a:lnTo>
                  <a:lnTo>
                    <a:pt x="19" y="141"/>
                  </a:lnTo>
                  <a:lnTo>
                    <a:pt x="25" y="127"/>
                  </a:lnTo>
                  <a:lnTo>
                    <a:pt x="25" y="126"/>
                  </a:lnTo>
                  <a:lnTo>
                    <a:pt x="24" y="126"/>
                  </a:lnTo>
                  <a:lnTo>
                    <a:pt x="24" y="124"/>
                  </a:lnTo>
                  <a:lnTo>
                    <a:pt x="24" y="122"/>
                  </a:lnTo>
                  <a:lnTo>
                    <a:pt x="25" y="122"/>
                  </a:lnTo>
                  <a:lnTo>
                    <a:pt x="27" y="121"/>
                  </a:lnTo>
                  <a:lnTo>
                    <a:pt x="25" y="118"/>
                  </a:lnTo>
                  <a:lnTo>
                    <a:pt x="25" y="116"/>
                  </a:lnTo>
                  <a:lnTo>
                    <a:pt x="25" y="113"/>
                  </a:lnTo>
                  <a:lnTo>
                    <a:pt x="25" y="112"/>
                  </a:lnTo>
                  <a:lnTo>
                    <a:pt x="27" y="110"/>
                  </a:lnTo>
                  <a:lnTo>
                    <a:pt x="28" y="108"/>
                  </a:lnTo>
                  <a:lnTo>
                    <a:pt x="30" y="108"/>
                  </a:lnTo>
                  <a:lnTo>
                    <a:pt x="30" y="110"/>
                  </a:lnTo>
                  <a:lnTo>
                    <a:pt x="32" y="108"/>
                  </a:lnTo>
                  <a:lnTo>
                    <a:pt x="33" y="108"/>
                  </a:lnTo>
                  <a:lnTo>
                    <a:pt x="33" y="70"/>
                  </a:lnTo>
                  <a:lnTo>
                    <a:pt x="32" y="67"/>
                  </a:lnTo>
                  <a:lnTo>
                    <a:pt x="30" y="66"/>
                  </a:lnTo>
                  <a:lnTo>
                    <a:pt x="2" y="55"/>
                  </a:lnTo>
                  <a:lnTo>
                    <a:pt x="1" y="53"/>
                  </a:lnTo>
                  <a:lnTo>
                    <a:pt x="0" y="52"/>
                  </a:lnTo>
                  <a:lnTo>
                    <a:pt x="0" y="50"/>
                  </a:lnTo>
                  <a:lnTo>
                    <a:pt x="1" y="47"/>
                  </a:lnTo>
                  <a:lnTo>
                    <a:pt x="4" y="46"/>
                  </a:lnTo>
                  <a:lnTo>
                    <a:pt x="159" y="0"/>
                  </a:lnTo>
                  <a:lnTo>
                    <a:pt x="163" y="0"/>
                  </a:lnTo>
                  <a:close/>
                </a:path>
              </a:pathLst>
            </a:custGeom>
            <a:solidFill>
              <a:srgbClr val="427AAD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3590260" y="3689263"/>
              <a:ext cx="186976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zh-CN" altLang="en-US" sz="24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</a:rPr>
                <a:t>工艺设计</a:t>
              </a:r>
              <a:endParaRPr lang="en-US" altLang="zh-CN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endParaRPr>
            </a:p>
            <a:p>
              <a:pPr algn="ctr"/>
              <a:r>
                <a:rPr lang="zh-CN" altLang="en-US" sz="2400" b="1" dirty="0" smtClean="0">
                  <a:solidFill>
                    <a:srgbClr val="427AAD"/>
                  </a:solidFill>
                  <a:latin typeface="黑体" pitchFamily="49" charset="-122"/>
                  <a:ea typeface="黑体" pitchFamily="49" charset="-122"/>
                </a:rPr>
                <a:t>专业素养</a:t>
              </a:r>
              <a:endPara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endParaRPr>
            </a:p>
          </p:txBody>
        </p:sp>
      </p:grpSp>
      <p:sp>
        <p:nvSpPr>
          <p:cNvPr id="6" name="圆角右箭头 5"/>
          <p:cNvSpPr/>
          <p:nvPr/>
        </p:nvSpPr>
        <p:spPr>
          <a:xfrm rot="16200000">
            <a:off x="2972125" y="2287464"/>
            <a:ext cx="482600" cy="937847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59539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7" name="圆角右箭头 6"/>
          <p:cNvSpPr/>
          <p:nvPr/>
        </p:nvSpPr>
        <p:spPr>
          <a:xfrm rot="16200000" flipH="1">
            <a:off x="2329266" y="3194851"/>
            <a:ext cx="521898" cy="2201517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59539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8" name="圆角右箭头 7"/>
          <p:cNvSpPr/>
          <p:nvPr/>
        </p:nvSpPr>
        <p:spPr>
          <a:xfrm rot="5400000" flipH="1">
            <a:off x="6204580" y="1606378"/>
            <a:ext cx="587484" cy="2221652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59539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9" name="圆角右箭头 8"/>
          <p:cNvSpPr/>
          <p:nvPr/>
        </p:nvSpPr>
        <p:spPr>
          <a:xfrm rot="5400000">
            <a:off x="5565530" y="3904554"/>
            <a:ext cx="830416" cy="1169230"/>
          </a:xfrm>
          <a:prstGeom prst="bentArrow">
            <a:avLst>
              <a:gd name="adj1" fmla="val 15683"/>
              <a:gd name="adj2" fmla="val 19824"/>
              <a:gd name="adj3" fmla="val 25000"/>
              <a:gd name="adj4" fmla="val 57468"/>
            </a:avLst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753448" y="2005186"/>
            <a:ext cx="2183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扎实的专业知识</a:t>
            </a:r>
            <a:endParaRPr lang="zh-CN" altLang="en-US" sz="2000" b="1" dirty="0">
              <a:solidFill>
                <a:srgbClr val="427AAD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325343" y="1887145"/>
            <a:ext cx="2183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>
                <a:solidFill>
                  <a:srgbClr val="A5A5A5"/>
                </a:solidFill>
                <a:latin typeface="黑体" pitchFamily="49" charset="-122"/>
                <a:ea typeface="黑体" pitchFamily="49" charset="-122"/>
              </a:rPr>
              <a:t>娴熟的电脑技能</a:t>
            </a:r>
            <a:endParaRPr lang="zh-CN" altLang="en-US" sz="2000" b="1" dirty="0">
              <a:solidFill>
                <a:srgbClr val="A5A5A5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0238" y="4627052"/>
            <a:ext cx="31931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>
                <a:solidFill>
                  <a:srgbClr val="ED7D31"/>
                </a:solidFill>
                <a:latin typeface="黑体" pitchFamily="49" charset="-122"/>
                <a:ea typeface="黑体" pitchFamily="49" charset="-122"/>
              </a:rPr>
              <a:t>强烈的法律、法规</a:t>
            </a:r>
            <a:r>
              <a:rPr lang="zh-CN" altLang="en-US" sz="2000" b="1" dirty="0" smtClean="0">
                <a:solidFill>
                  <a:srgbClr val="ED7D31"/>
                </a:solidFill>
                <a:latin typeface="黑体" pitchFamily="49" charset="-122"/>
                <a:ea typeface="黑体" pitchFamily="49" charset="-122"/>
              </a:rPr>
              <a:t>意识</a:t>
            </a:r>
            <a:endParaRPr lang="en-US" altLang="zh-CN" sz="2000" b="1" dirty="0" smtClean="0">
              <a:solidFill>
                <a:srgbClr val="ED7D31"/>
              </a:solidFill>
              <a:latin typeface="黑体" pitchFamily="49" charset="-122"/>
              <a:ea typeface="黑体" pitchFamily="49" charset="-122"/>
            </a:endParaRPr>
          </a:p>
          <a:p>
            <a:pPr algn="ctr"/>
            <a:r>
              <a:rPr lang="zh-CN" altLang="en-US" sz="2000" b="1" dirty="0" smtClean="0">
                <a:solidFill>
                  <a:srgbClr val="ED7D31"/>
                </a:solidFill>
                <a:latin typeface="黑体" pitchFamily="49" charset="-122"/>
                <a:ea typeface="黑体" pitchFamily="49" charset="-122"/>
              </a:rPr>
              <a:t>和</a:t>
            </a:r>
            <a:r>
              <a:rPr lang="zh-CN" altLang="en-US" sz="2000" b="1" dirty="0">
                <a:solidFill>
                  <a:srgbClr val="ED7D31"/>
                </a:solidFill>
                <a:latin typeface="黑体" pitchFamily="49" charset="-122"/>
                <a:ea typeface="黑体" pitchFamily="49" charset="-122"/>
              </a:rPr>
              <a:t>自我保护意识</a:t>
            </a:r>
            <a:endParaRPr lang="zh-CN" altLang="en-US" sz="2000" b="1" dirty="0">
              <a:solidFill>
                <a:srgbClr val="ED7D31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534923" y="4904377"/>
            <a:ext cx="39077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EPC</a:t>
            </a:r>
            <a:r>
              <a:rPr lang="zh-CN" altLang="en-US" sz="2000" b="1" dirty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项目总承包</a:t>
            </a:r>
            <a:r>
              <a:rPr lang="zh-CN" altLang="en-US" sz="20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和</a:t>
            </a:r>
            <a:endParaRPr lang="en-US" altLang="zh-CN" sz="2000" b="1" dirty="0" smtClean="0">
              <a:solidFill>
                <a:schemeClr val="accent4">
                  <a:lumMod val="75000"/>
                </a:schemeClr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algn="ctr"/>
            <a:r>
              <a:rPr lang="en-US" altLang="zh-CN" sz="20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PMC</a:t>
            </a:r>
            <a:r>
              <a:rPr lang="zh-CN" altLang="en-US" sz="2000" b="1" dirty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项目管理承包的知识和能力</a:t>
            </a:r>
            <a:endParaRPr lang="zh-CN" altLang="en-US" sz="20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左箭头 15"/>
          <p:cNvSpPr/>
          <p:nvPr/>
        </p:nvSpPr>
        <p:spPr>
          <a:xfrm>
            <a:off x="2530525" y="3341650"/>
            <a:ext cx="1151824" cy="335257"/>
          </a:xfrm>
          <a:prstGeom prst="leftArrow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477438" y="3265375"/>
            <a:ext cx="2053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>
                <a:solidFill>
                  <a:srgbClr val="92D050"/>
                </a:solidFill>
                <a:latin typeface="黑体" pitchFamily="49" charset="-122"/>
                <a:ea typeface="黑体" pitchFamily="49" charset="-122"/>
              </a:rPr>
              <a:t>熟练的外语</a:t>
            </a:r>
            <a:r>
              <a:rPr lang="zh-CN" altLang="en-US" sz="2000" b="1" dirty="0" smtClean="0">
                <a:solidFill>
                  <a:srgbClr val="92D050"/>
                </a:solidFill>
                <a:latin typeface="黑体" pitchFamily="49" charset="-122"/>
                <a:ea typeface="黑体" pitchFamily="49" charset="-122"/>
              </a:rPr>
              <a:t>能力</a:t>
            </a:r>
            <a:endParaRPr lang="zh-CN" altLang="en-US" sz="2000" b="1" dirty="0">
              <a:solidFill>
                <a:srgbClr val="92D05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" name="左箭头 17"/>
          <p:cNvSpPr/>
          <p:nvPr/>
        </p:nvSpPr>
        <p:spPr>
          <a:xfrm flipH="1">
            <a:off x="5397904" y="3354587"/>
            <a:ext cx="1151824" cy="335257"/>
          </a:xfrm>
          <a:prstGeom prst="leftArrow">
            <a:avLst/>
          </a:prstGeom>
          <a:solidFill>
            <a:srgbClr val="427AA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6440886" y="3225732"/>
            <a:ext cx="22687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自觉的终身</a:t>
            </a: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学习</a:t>
            </a:r>
            <a:endParaRPr lang="en-US" altLang="zh-CN" sz="2000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algn="ctr"/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与</a:t>
            </a:r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时俱进的精神</a:t>
            </a:r>
            <a:endParaRPr lang="zh-CN" altLang="en-US" sz="2000" b="1" dirty="0">
              <a:solidFill>
                <a:srgbClr val="427AAD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323445" y="156615"/>
            <a:ext cx="1436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Two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培训内容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21" name="直接连接符 20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矩形 22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2" grpId="0"/>
      <p:bldP spid="13" grpId="0"/>
      <p:bldP spid="14" grpId="0"/>
      <p:bldP spid="15" grpId="0"/>
      <p:bldP spid="16" grpId="0" animBg="1"/>
      <p:bldP spid="17" grpId="0"/>
      <p:bldP spid="18" grpId="0" animBg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/>
          <p:cNvSpPr txBox="1"/>
          <p:nvPr/>
        </p:nvSpPr>
        <p:spPr>
          <a:xfrm>
            <a:off x="2575303" y="965549"/>
            <a:ext cx="4294297" cy="523220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  <a:scene3d>
            <a:camera prst="orthographicFront"/>
            <a:lightRig rig="threePt" dir="t"/>
          </a:scene3d>
          <a:sp3d prstMaterial="softEdge"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3200">
                <a:latin typeface="黑体" pitchFamily="49" charset="-122"/>
                <a:ea typeface="黑体" pitchFamily="49" charset="-122"/>
              </a:defRPr>
            </a:lvl1pPr>
          </a:lstStyle>
          <a:p>
            <a:pPr algn="ctr"/>
            <a:r>
              <a:rPr lang="zh-CN" altLang="en-US" sz="2800" b="1" dirty="0">
                <a:solidFill>
                  <a:srgbClr val="427AAD"/>
                </a:solidFill>
              </a:rPr>
              <a:t>化工工艺与</a:t>
            </a:r>
            <a:r>
              <a:rPr lang="zh-CN" altLang="en-US" sz="2800" b="1" dirty="0" smtClean="0">
                <a:solidFill>
                  <a:srgbClr val="427AAD"/>
                </a:solidFill>
              </a:rPr>
              <a:t>过程开发</a:t>
            </a:r>
            <a:endParaRPr lang="zh-CN" altLang="en-US" sz="2800" b="1" dirty="0">
              <a:solidFill>
                <a:srgbClr val="427AAD"/>
              </a:solidFill>
            </a:endParaRPr>
          </a:p>
        </p:txBody>
      </p:sp>
      <p:graphicFrame>
        <p:nvGraphicFramePr>
          <p:cNvPr id="12" name="表格 11"/>
          <p:cNvGraphicFramePr>
            <a:graphicFrameLocks noGrp="1"/>
          </p:cNvGraphicFramePr>
          <p:nvPr/>
        </p:nvGraphicFramePr>
        <p:xfrm>
          <a:off x="126995" y="1639231"/>
          <a:ext cx="8923868" cy="44640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2369"/>
                <a:gridCol w="923160"/>
                <a:gridCol w="1722261"/>
                <a:gridCol w="1188006"/>
                <a:gridCol w="1980009"/>
                <a:gridCol w="1128679"/>
                <a:gridCol w="1289384"/>
              </a:tblGrid>
              <a:tr h="399891">
                <a:tc rowSpan="3">
                  <a:txBody>
                    <a:bodyPr/>
                    <a:lstStyle/>
                    <a:p>
                      <a:pPr algn="ctr"/>
                      <a:r>
                        <a:rPr lang="zh-CN" altLang="en-US" sz="1300" b="1" baseline="0" dirty="0" smtClean="0">
                          <a:latin typeface="黑体" pitchFamily="49" charset="-122"/>
                          <a:ea typeface="黑体" pitchFamily="49" charset="-122"/>
                        </a:rPr>
                        <a:t>化</a:t>
                      </a:r>
                      <a:endParaRPr lang="en-US" altLang="zh-CN" sz="1300" b="1" baseline="0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baseline="0" dirty="0" smtClean="0">
                          <a:latin typeface="黑体" pitchFamily="49" charset="-122"/>
                          <a:ea typeface="黑体" pitchFamily="49" charset="-122"/>
                        </a:rPr>
                        <a:t>工</a:t>
                      </a:r>
                      <a:endParaRPr lang="en-US" altLang="zh-CN" sz="1300" b="1" baseline="0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过</a:t>
                      </a:r>
                      <a:endParaRPr lang="en-US" altLang="zh-CN" sz="1300" b="1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程</a:t>
                      </a:r>
                      <a:endParaRPr lang="en-US" altLang="zh-CN" sz="1300" b="1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技</a:t>
                      </a:r>
                      <a:endParaRPr lang="en-US" altLang="zh-CN" sz="1300" b="1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术</a:t>
                      </a:r>
                      <a:endParaRPr lang="en-US" altLang="zh-CN" sz="1300" b="1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开</a:t>
                      </a:r>
                      <a:endParaRPr lang="en-US" altLang="zh-CN" sz="1300" b="1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发</a:t>
                      </a:r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执行</a:t>
                      </a:r>
                      <a:endParaRPr lang="en-US" altLang="zh-CN" sz="1300" b="1" dirty="0" smtClean="0"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latin typeface="黑体" pitchFamily="49" charset="-122"/>
                          <a:ea typeface="黑体" pitchFamily="49" charset="-122"/>
                        </a:rPr>
                        <a:t>单位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zh-CN" altLang="en-US" sz="1300" b="1" dirty="0" smtClean="0">
                          <a:latin typeface="黑体" pitchFamily="49" charset="-122"/>
                          <a:ea typeface="黑体" pitchFamily="49" charset="-122"/>
                        </a:rPr>
                        <a:t>化工过程技术开发各主要阶段</a:t>
                      </a:r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rowSpan="2"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2352">
                <a:tc v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机会研究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工艺开发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US" altLang="zh-CN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(</a:t>
                      </a:r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基础研究</a:t>
                      </a:r>
                      <a:r>
                        <a:rPr lang="en-US" altLang="zh-CN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)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工程开发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US" altLang="zh-CN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(</a:t>
                      </a:r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过程研究</a:t>
                      </a:r>
                      <a:r>
                        <a:rPr lang="en-US" altLang="zh-CN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)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 vMerge="1" gridSpan="2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64887">
                <a:tc v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研究开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发单位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和工程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公司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14201">
                <a:tc row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化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工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项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目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建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设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过</a:t>
                      </a:r>
                      <a:endParaRPr lang="en-US" altLang="zh-CN" sz="1300" b="1" kern="1200" baseline="0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程</a:t>
                      </a:r>
                      <a:endParaRPr lang="zh-CN" altLang="en-US" sz="1300" b="1" kern="1200" baseline="0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工程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公司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</a:tr>
              <a:tr h="626360">
                <a:tc v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执行</a:t>
                      </a:r>
                      <a:endParaRPr lang="en-US" altLang="zh-CN" sz="1300" b="1" kern="1200" baseline="0" dirty="0" smtClean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单位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 rowSpan="2" gridSpan="2">
                  <a:txBody>
                    <a:bodyPr/>
                    <a:lstStyle/>
                    <a:p>
                      <a:pPr algn="ctr"/>
                      <a:endParaRPr lang="zh-CN" altLang="en-US" sz="1300" b="1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91448" marR="91448" marT="45715" marB="45715" anchor="ctr"/>
                </a:tc>
                <a:tc rowSpan="2"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项目前期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工程设计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rgbClr val="427AAD"/>
                          </a:solidFill>
                          <a:latin typeface="黑体" pitchFamily="49" charset="-122"/>
                          <a:ea typeface="黑体" pitchFamily="49" charset="-122"/>
                        </a:rPr>
                        <a:t>工程实施</a:t>
                      </a:r>
                      <a:endParaRPr lang="zh-CN" altLang="en-US" sz="1300" b="1" kern="1200" baseline="0" dirty="0">
                        <a:solidFill>
                          <a:srgbClr val="427AAD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/>
                </a:tc>
              </a:tr>
              <a:tr h="626360">
                <a:tc v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 gridSpan="2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1300" b="1" kern="1200" baseline="0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化工项目建设过程各主要阶段</a:t>
                      </a:r>
                      <a:endParaRPr lang="zh-CN" altLang="en-US" sz="1300" b="1" kern="1200" baseline="0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  <a:cs typeface="+mn-cs"/>
                      </a:endParaRPr>
                    </a:p>
                  </a:txBody>
                  <a:tcPr marL="91448" marR="91448" marT="45715" marB="45715" anchor="ctr">
                    <a:solidFill>
                      <a:srgbClr val="5B9BD5"/>
                    </a:solidFill>
                  </a:tcPr>
                </a:tc>
                <a:tc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3" name="图片 819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634" y="2795099"/>
            <a:ext cx="7240588" cy="193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矩形 10"/>
          <p:cNvSpPr/>
          <p:nvPr/>
        </p:nvSpPr>
        <p:spPr>
          <a:xfrm>
            <a:off x="1323445" y="156615"/>
            <a:ext cx="1436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Two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培训内容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14" name="直接连接符 13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矩形 21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直接连接符 13"/>
          <p:cNvCxnSpPr/>
          <p:nvPr/>
        </p:nvCxnSpPr>
        <p:spPr>
          <a:xfrm>
            <a:off x="4486287" y="3932593"/>
            <a:ext cx="0" cy="406998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组合 34"/>
          <p:cNvGrpSpPr/>
          <p:nvPr/>
        </p:nvGrpSpPr>
        <p:grpSpPr>
          <a:xfrm>
            <a:off x="3417904" y="2113738"/>
            <a:ext cx="2308193" cy="2163832"/>
            <a:chOff x="3340142" y="2113738"/>
            <a:chExt cx="2308193" cy="2163832"/>
          </a:xfrm>
        </p:grpSpPr>
        <p:grpSp>
          <p:nvGrpSpPr>
            <p:cNvPr id="4" name="组合 3"/>
            <p:cNvGrpSpPr/>
            <p:nvPr/>
          </p:nvGrpSpPr>
          <p:grpSpPr>
            <a:xfrm>
              <a:off x="3340142" y="2113738"/>
              <a:ext cx="2308193" cy="2163832"/>
              <a:chOff x="2969025" y="2285999"/>
              <a:chExt cx="2889403" cy="2708695"/>
            </a:xfrm>
          </p:grpSpPr>
          <p:grpSp>
            <p:nvGrpSpPr>
              <p:cNvPr id="5" name="组合 4"/>
              <p:cNvGrpSpPr/>
              <p:nvPr/>
            </p:nvGrpSpPr>
            <p:grpSpPr>
              <a:xfrm>
                <a:off x="3088255" y="2363637"/>
                <a:ext cx="2631057" cy="2631057"/>
                <a:chOff x="3234906" y="2156604"/>
                <a:chExt cx="2242868" cy="2242868"/>
              </a:xfrm>
            </p:grpSpPr>
            <p:sp>
              <p:nvSpPr>
                <p:cNvPr id="9" name="椭圆 8"/>
                <p:cNvSpPr/>
                <p:nvPr/>
              </p:nvSpPr>
              <p:spPr>
                <a:xfrm>
                  <a:off x="3234906" y="2156604"/>
                  <a:ext cx="2242868" cy="2242868"/>
                </a:xfrm>
                <a:prstGeom prst="ellipse">
                  <a:avLst/>
                </a:prstGeom>
                <a:solidFill>
                  <a:srgbClr val="427AAD"/>
                </a:solidFill>
                <a:ln>
                  <a:solidFill>
                    <a:srgbClr val="427AAD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10" name="椭圆 9"/>
                <p:cNvSpPr/>
                <p:nvPr/>
              </p:nvSpPr>
              <p:spPr>
                <a:xfrm>
                  <a:off x="3542027" y="2463725"/>
                  <a:ext cx="1628626" cy="1628626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6" name="直接连接符 5"/>
              <p:cNvCxnSpPr/>
              <p:nvPr/>
            </p:nvCxnSpPr>
            <p:spPr>
              <a:xfrm>
                <a:off x="4403784" y="2285999"/>
                <a:ext cx="0" cy="523473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直接连接符 6"/>
              <p:cNvCxnSpPr/>
              <p:nvPr/>
            </p:nvCxnSpPr>
            <p:spPr>
              <a:xfrm flipH="1">
                <a:off x="5340769" y="3679165"/>
                <a:ext cx="517659" cy="0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直接连接符 7"/>
              <p:cNvCxnSpPr/>
              <p:nvPr/>
            </p:nvCxnSpPr>
            <p:spPr>
              <a:xfrm flipH="1">
                <a:off x="2969025" y="3679166"/>
                <a:ext cx="635876" cy="0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文本框 21"/>
            <p:cNvSpPr txBox="1"/>
            <p:nvPr/>
          </p:nvSpPr>
          <p:spPr>
            <a:xfrm>
              <a:off x="3545534" y="2839378"/>
              <a:ext cx="1881505" cy="7745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90000"/>
                </a:lnSpc>
                <a:spcBef>
                  <a:spcPts val="1000"/>
                </a:spcBef>
              </a:pPr>
              <a:r>
                <a:rPr lang="zh-CN" altLang="en-US" sz="2000" b="1" dirty="0" smtClean="0">
                  <a:solidFill>
                    <a:srgbClr val="427AAD"/>
                  </a:solidFill>
                  <a:latin typeface="微软雅黑" charset="-122"/>
                  <a:ea typeface="微软雅黑" charset="-122"/>
                </a:rPr>
                <a:t>各科室</a:t>
              </a:r>
              <a:endParaRPr lang="en-US" altLang="zh-CN" sz="2000" b="1" dirty="0" smtClean="0">
                <a:solidFill>
                  <a:srgbClr val="427AAD"/>
                </a:solidFill>
                <a:latin typeface="微软雅黑" charset="-122"/>
                <a:ea typeface="微软雅黑" charset="-122"/>
              </a:endParaRPr>
            </a:p>
            <a:p>
              <a:pPr algn="ctr">
                <a:lnSpc>
                  <a:spcPct val="90000"/>
                </a:lnSpc>
                <a:spcBef>
                  <a:spcPts val="1000"/>
                </a:spcBef>
              </a:pPr>
              <a:r>
                <a:rPr lang="zh-CN" altLang="en-US" sz="2000" b="1" dirty="0" smtClean="0">
                  <a:solidFill>
                    <a:srgbClr val="427AAD"/>
                  </a:solidFill>
                  <a:latin typeface="微软雅黑" charset="-122"/>
                  <a:ea typeface="微软雅黑" charset="-122"/>
                </a:rPr>
                <a:t>培训</a:t>
              </a:r>
              <a:r>
                <a:rPr lang="zh-CN" altLang="en-US" sz="2000" b="1" dirty="0">
                  <a:solidFill>
                    <a:srgbClr val="427AAD"/>
                  </a:solidFill>
                  <a:latin typeface="微软雅黑" charset="-122"/>
                  <a:ea typeface="微软雅黑" charset="-122"/>
                </a:rPr>
                <a:t>内容</a:t>
              </a:r>
              <a:endParaRPr lang="zh-CN" altLang="en-US" sz="2000" b="1" dirty="0">
                <a:solidFill>
                  <a:srgbClr val="427AAD"/>
                </a:solidFill>
                <a:latin typeface="微软雅黑" charset="-122"/>
                <a:ea typeface="微软雅黑" charset="-122"/>
              </a:endParaRPr>
            </a:p>
          </p:txBody>
        </p:sp>
      </p:grpSp>
      <p:sp>
        <p:nvSpPr>
          <p:cNvPr id="23" name="任意多边形 22"/>
          <p:cNvSpPr/>
          <p:nvPr/>
        </p:nvSpPr>
        <p:spPr>
          <a:xfrm flipH="1" flipV="1">
            <a:off x="5349073" y="4144602"/>
            <a:ext cx="397690" cy="387285"/>
          </a:xfrm>
          <a:custGeom>
            <a:avLst/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80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>
            <a:solidFill>
              <a:srgbClr val="427AAD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427AAD"/>
              </a:solidFill>
            </a:endParaRPr>
          </a:p>
        </p:txBody>
      </p:sp>
      <p:sp>
        <p:nvSpPr>
          <p:cNvPr id="24" name="任意多边形 23"/>
          <p:cNvSpPr/>
          <p:nvPr/>
        </p:nvSpPr>
        <p:spPr>
          <a:xfrm>
            <a:off x="3356090" y="1964953"/>
            <a:ext cx="372141" cy="327336"/>
          </a:xfrm>
          <a:custGeom>
            <a:avLst/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80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>
            <a:solidFill>
              <a:srgbClr val="427AAD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427AAD"/>
              </a:solidFill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3305153" y="4144603"/>
            <a:ext cx="423078" cy="343774"/>
            <a:chOff x="4345966" y="4576981"/>
            <a:chExt cx="600779" cy="570340"/>
          </a:xfrm>
        </p:grpSpPr>
        <p:cxnSp>
          <p:nvCxnSpPr>
            <p:cNvPr id="26" name="直接箭头连接符 25"/>
            <p:cNvCxnSpPr/>
            <p:nvPr/>
          </p:nvCxnSpPr>
          <p:spPr>
            <a:xfrm flipV="1">
              <a:off x="4702823" y="4576981"/>
              <a:ext cx="243922" cy="570340"/>
            </a:xfrm>
            <a:prstGeom prst="straightConnector1">
              <a:avLst/>
            </a:prstGeom>
            <a:ln w="12700">
              <a:solidFill>
                <a:srgbClr val="427AAD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4345966" y="5142071"/>
              <a:ext cx="356857" cy="0"/>
            </a:xfrm>
            <a:prstGeom prst="line">
              <a:avLst/>
            </a:prstGeom>
            <a:ln w="12700">
              <a:solidFill>
                <a:srgbClr val="427AA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矩形 27"/>
          <p:cNvSpPr/>
          <p:nvPr/>
        </p:nvSpPr>
        <p:spPr>
          <a:xfrm>
            <a:off x="1323445" y="156615"/>
            <a:ext cx="1436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Two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培训内容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29" name="直接连接符 28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任意多边形 31"/>
          <p:cNvSpPr/>
          <p:nvPr/>
        </p:nvSpPr>
        <p:spPr>
          <a:xfrm flipH="1">
            <a:off x="5366186" y="1941919"/>
            <a:ext cx="341266" cy="366806"/>
          </a:xfrm>
          <a:custGeom>
            <a:avLst/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80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>
            <a:solidFill>
              <a:srgbClr val="427AAD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427AAD"/>
              </a:solidFill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301679" y="1537896"/>
            <a:ext cx="1800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石化工艺室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304392" y="1938006"/>
            <a:ext cx="32722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P&amp;ID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图纸绘图标准与技巧；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流程模拟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软件：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Aspen Plus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换热器设计软件：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HTRI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工程计算程序：流速、压降等。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820250" y="1537896"/>
            <a:ext cx="1800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配</a:t>
            </a: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管工程室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5822963" y="1938006"/>
            <a:ext cx="3397237" cy="1823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管道组成件及其应用；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石油化工金属管道布置原则；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典型设备配管；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配管软件系列：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SP3D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MS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PDMS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。</a:t>
            </a:r>
            <a:endParaRPr lang="zh-CN" altLang="en-US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301679" y="4153745"/>
            <a:ext cx="1800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设备</a:t>
            </a: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室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304392" y="4553855"/>
            <a:ext cx="4207526" cy="1131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设备设计过程中的标准解读和图纸讲解；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有限元软件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ANSYS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的学习</a:t>
            </a:r>
            <a:r>
              <a:rPr lang="en-US" altLang="zh-CN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;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机运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组相关专业知识的学习。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5820251" y="4131777"/>
            <a:ext cx="1703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仪电</a:t>
            </a: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室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5822963" y="4531887"/>
            <a:ext cx="32155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自动控制及仪表工程设计；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仪表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专业的基本职责范围；</a:t>
            </a:r>
            <a:endParaRPr lang="en-US" altLang="zh-CN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25000"/>
              </a:lnSpc>
            </a:pP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工程设计</a:t>
            </a: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阶段仪表专业与其他相关专业的设计联系。</a:t>
            </a:r>
            <a:endParaRPr lang="zh-CN" altLang="en-US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1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1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7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75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/>
      <p:bldP spid="24" grpId="0" bldLvl="0" animBg="1"/>
      <p:bldP spid="32" grpId="0" bldLvl="0" animBg="1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/>
          <p:cNvGrpSpPr/>
          <p:nvPr/>
        </p:nvGrpSpPr>
        <p:grpSpPr>
          <a:xfrm>
            <a:off x="1786032" y="2274050"/>
            <a:ext cx="1476684" cy="1476684"/>
            <a:chOff x="1786032" y="2274050"/>
            <a:chExt cx="1476684" cy="1476684"/>
          </a:xfrm>
        </p:grpSpPr>
        <p:sp>
          <p:nvSpPr>
            <p:cNvPr id="6" name="椭圆 5"/>
            <p:cNvSpPr/>
            <p:nvPr/>
          </p:nvSpPr>
          <p:spPr>
            <a:xfrm>
              <a:off x="1786032" y="2274050"/>
              <a:ext cx="1476684" cy="147668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427AA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5" name="组合 4"/>
            <p:cNvGrpSpPr/>
            <p:nvPr/>
          </p:nvGrpSpPr>
          <p:grpSpPr>
            <a:xfrm>
              <a:off x="2048454" y="2505814"/>
              <a:ext cx="951840" cy="902265"/>
              <a:chOff x="2800734" y="2502484"/>
              <a:chExt cx="951840" cy="902265"/>
            </a:xfrm>
            <a:solidFill>
              <a:srgbClr val="427AAD"/>
            </a:solidFill>
          </p:grpSpPr>
          <p:sp>
            <p:nvSpPr>
              <p:cNvPr id="2" name="Freeform 136"/>
              <p:cNvSpPr>
                <a:spLocks noEditPoints="1"/>
              </p:cNvSpPr>
              <p:nvPr/>
            </p:nvSpPr>
            <p:spPr bwMode="auto">
              <a:xfrm>
                <a:off x="2939544" y="2839594"/>
                <a:ext cx="713880" cy="466005"/>
              </a:xfrm>
              <a:custGeom>
                <a:avLst/>
                <a:gdLst>
                  <a:gd name="T0" fmla="*/ 130 w 144"/>
                  <a:gd name="T1" fmla="*/ 94 h 94"/>
                  <a:gd name="T2" fmla="*/ 136 w 144"/>
                  <a:gd name="T3" fmla="*/ 94 h 94"/>
                  <a:gd name="T4" fmla="*/ 144 w 144"/>
                  <a:gd name="T5" fmla="*/ 86 h 94"/>
                  <a:gd name="T6" fmla="*/ 144 w 144"/>
                  <a:gd name="T7" fmla="*/ 14 h 94"/>
                  <a:gd name="T8" fmla="*/ 144 w 144"/>
                  <a:gd name="T9" fmla="*/ 8 h 94"/>
                  <a:gd name="T10" fmla="*/ 136 w 144"/>
                  <a:gd name="T11" fmla="*/ 0 h 94"/>
                  <a:gd name="T12" fmla="*/ 120 w 144"/>
                  <a:gd name="T13" fmla="*/ 0 h 94"/>
                  <a:gd name="T14" fmla="*/ 114 w 144"/>
                  <a:gd name="T15" fmla="*/ 0 h 94"/>
                  <a:gd name="T16" fmla="*/ 106 w 144"/>
                  <a:gd name="T17" fmla="*/ 8 h 94"/>
                  <a:gd name="T18" fmla="*/ 106 w 144"/>
                  <a:gd name="T19" fmla="*/ 80 h 94"/>
                  <a:gd name="T20" fmla="*/ 106 w 144"/>
                  <a:gd name="T21" fmla="*/ 86 h 94"/>
                  <a:gd name="T22" fmla="*/ 114 w 144"/>
                  <a:gd name="T23" fmla="*/ 94 h 94"/>
                  <a:gd name="T24" fmla="*/ 120 w 144"/>
                  <a:gd name="T25" fmla="*/ 94 h 94"/>
                  <a:gd name="T26" fmla="*/ 12 w 144"/>
                  <a:gd name="T27" fmla="*/ 44 h 94"/>
                  <a:gd name="T28" fmla="*/ 6 w 144"/>
                  <a:gd name="T29" fmla="*/ 52 h 94"/>
                  <a:gd name="T30" fmla="*/ 6 w 144"/>
                  <a:gd name="T31" fmla="*/ 80 h 94"/>
                  <a:gd name="T32" fmla="*/ 12 w 144"/>
                  <a:gd name="T33" fmla="*/ 88 h 94"/>
                  <a:gd name="T34" fmla="*/ 12 w 144"/>
                  <a:gd name="T35" fmla="*/ 44 h 94"/>
                  <a:gd name="T36" fmla="*/ 120 w 144"/>
                  <a:gd name="T37" fmla="*/ 88 h 94"/>
                  <a:gd name="T38" fmla="*/ 114 w 144"/>
                  <a:gd name="T39" fmla="*/ 86 h 94"/>
                  <a:gd name="T40" fmla="*/ 112 w 144"/>
                  <a:gd name="T41" fmla="*/ 14 h 94"/>
                  <a:gd name="T42" fmla="*/ 114 w 144"/>
                  <a:gd name="T43" fmla="*/ 8 h 94"/>
                  <a:gd name="T44" fmla="*/ 120 w 144"/>
                  <a:gd name="T45" fmla="*/ 6 h 94"/>
                  <a:gd name="T46" fmla="*/ 68 w 144"/>
                  <a:gd name="T47" fmla="*/ 26 h 94"/>
                  <a:gd name="T48" fmla="*/ 60 w 144"/>
                  <a:gd name="T49" fmla="*/ 34 h 94"/>
                  <a:gd name="T50" fmla="*/ 60 w 144"/>
                  <a:gd name="T51" fmla="*/ 80 h 94"/>
                  <a:gd name="T52" fmla="*/ 68 w 144"/>
                  <a:gd name="T53" fmla="*/ 88 h 94"/>
                  <a:gd name="T54" fmla="*/ 68 w 144"/>
                  <a:gd name="T55" fmla="*/ 26 h 94"/>
                  <a:gd name="T56" fmla="*/ 12 w 144"/>
                  <a:gd name="T57" fmla="*/ 94 h 94"/>
                  <a:gd name="T58" fmla="*/ 4 w 144"/>
                  <a:gd name="T59" fmla="*/ 90 h 94"/>
                  <a:gd name="T60" fmla="*/ 0 w 144"/>
                  <a:gd name="T61" fmla="*/ 80 h 94"/>
                  <a:gd name="T62" fmla="*/ 0 w 144"/>
                  <a:gd name="T63" fmla="*/ 52 h 94"/>
                  <a:gd name="T64" fmla="*/ 4 w 144"/>
                  <a:gd name="T65" fmla="*/ 42 h 94"/>
                  <a:gd name="T66" fmla="*/ 12 w 144"/>
                  <a:gd name="T67" fmla="*/ 38 h 94"/>
                  <a:gd name="T68" fmla="*/ 24 w 144"/>
                  <a:gd name="T69" fmla="*/ 38 h 94"/>
                  <a:gd name="T70" fmla="*/ 34 w 144"/>
                  <a:gd name="T71" fmla="*/ 42 h 94"/>
                  <a:gd name="T72" fmla="*/ 38 w 144"/>
                  <a:gd name="T73" fmla="*/ 52 h 94"/>
                  <a:gd name="T74" fmla="*/ 38 w 144"/>
                  <a:gd name="T75" fmla="*/ 80 h 94"/>
                  <a:gd name="T76" fmla="*/ 34 w 144"/>
                  <a:gd name="T77" fmla="*/ 90 h 94"/>
                  <a:gd name="T78" fmla="*/ 24 w 144"/>
                  <a:gd name="T79" fmla="*/ 94 h 94"/>
                  <a:gd name="T80" fmla="*/ 12 w 144"/>
                  <a:gd name="T81" fmla="*/ 94 h 94"/>
                  <a:gd name="T82" fmla="*/ 68 w 144"/>
                  <a:gd name="T83" fmla="*/ 94 h 94"/>
                  <a:gd name="T84" fmla="*/ 58 w 144"/>
                  <a:gd name="T85" fmla="*/ 90 h 94"/>
                  <a:gd name="T86" fmla="*/ 54 w 144"/>
                  <a:gd name="T87" fmla="*/ 80 h 94"/>
                  <a:gd name="T88" fmla="*/ 54 w 144"/>
                  <a:gd name="T89" fmla="*/ 34 h 94"/>
                  <a:gd name="T90" fmla="*/ 58 w 144"/>
                  <a:gd name="T91" fmla="*/ 24 h 94"/>
                  <a:gd name="T92" fmla="*/ 68 w 144"/>
                  <a:gd name="T93" fmla="*/ 20 h 94"/>
                  <a:gd name="T94" fmla="*/ 78 w 144"/>
                  <a:gd name="T95" fmla="*/ 20 h 94"/>
                  <a:gd name="T96" fmla="*/ 88 w 144"/>
                  <a:gd name="T97" fmla="*/ 24 h 94"/>
                  <a:gd name="T98" fmla="*/ 92 w 144"/>
                  <a:gd name="T99" fmla="*/ 34 h 94"/>
                  <a:gd name="T100" fmla="*/ 92 w 144"/>
                  <a:gd name="T101" fmla="*/ 80 h 94"/>
                  <a:gd name="T102" fmla="*/ 88 w 144"/>
                  <a:gd name="T103" fmla="*/ 90 h 94"/>
                  <a:gd name="T104" fmla="*/ 78 w 144"/>
                  <a:gd name="T105" fmla="*/ 94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4" h="94">
                    <a:moveTo>
                      <a:pt x="120" y="94"/>
                    </a:moveTo>
                    <a:lnTo>
                      <a:pt x="130" y="94"/>
                    </a:lnTo>
                    <a:lnTo>
                      <a:pt x="130" y="94"/>
                    </a:lnTo>
                    <a:lnTo>
                      <a:pt x="136" y="94"/>
                    </a:lnTo>
                    <a:lnTo>
                      <a:pt x="140" y="90"/>
                    </a:lnTo>
                    <a:lnTo>
                      <a:pt x="144" y="86"/>
                    </a:lnTo>
                    <a:lnTo>
                      <a:pt x="144" y="80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4" y="8"/>
                    </a:lnTo>
                    <a:lnTo>
                      <a:pt x="140" y="4"/>
                    </a:lnTo>
                    <a:lnTo>
                      <a:pt x="136" y="0"/>
                    </a:lnTo>
                    <a:lnTo>
                      <a:pt x="130" y="0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14" y="0"/>
                    </a:lnTo>
                    <a:lnTo>
                      <a:pt x="110" y="4"/>
                    </a:lnTo>
                    <a:lnTo>
                      <a:pt x="106" y="8"/>
                    </a:lnTo>
                    <a:lnTo>
                      <a:pt x="106" y="14"/>
                    </a:lnTo>
                    <a:lnTo>
                      <a:pt x="106" y="80"/>
                    </a:lnTo>
                    <a:lnTo>
                      <a:pt x="106" y="80"/>
                    </a:lnTo>
                    <a:lnTo>
                      <a:pt x="106" y="86"/>
                    </a:lnTo>
                    <a:lnTo>
                      <a:pt x="110" y="90"/>
                    </a:lnTo>
                    <a:lnTo>
                      <a:pt x="114" y="94"/>
                    </a:lnTo>
                    <a:lnTo>
                      <a:pt x="120" y="94"/>
                    </a:lnTo>
                    <a:lnTo>
                      <a:pt x="120" y="94"/>
                    </a:lnTo>
                    <a:close/>
                    <a:moveTo>
                      <a:pt x="12" y="44"/>
                    </a:moveTo>
                    <a:lnTo>
                      <a:pt x="12" y="44"/>
                    </a:lnTo>
                    <a:lnTo>
                      <a:pt x="8" y="46"/>
                    </a:lnTo>
                    <a:lnTo>
                      <a:pt x="6" y="52"/>
                    </a:lnTo>
                    <a:lnTo>
                      <a:pt x="6" y="80"/>
                    </a:lnTo>
                    <a:lnTo>
                      <a:pt x="6" y="80"/>
                    </a:lnTo>
                    <a:lnTo>
                      <a:pt x="8" y="86"/>
                    </a:lnTo>
                    <a:lnTo>
                      <a:pt x="12" y="88"/>
                    </a:lnTo>
                    <a:lnTo>
                      <a:pt x="12" y="44"/>
                    </a:lnTo>
                    <a:lnTo>
                      <a:pt x="12" y="44"/>
                    </a:lnTo>
                    <a:close/>
                    <a:moveTo>
                      <a:pt x="120" y="6"/>
                    </a:moveTo>
                    <a:lnTo>
                      <a:pt x="120" y="88"/>
                    </a:lnTo>
                    <a:lnTo>
                      <a:pt x="120" y="88"/>
                    </a:lnTo>
                    <a:lnTo>
                      <a:pt x="114" y="86"/>
                    </a:lnTo>
                    <a:lnTo>
                      <a:pt x="112" y="80"/>
                    </a:lnTo>
                    <a:lnTo>
                      <a:pt x="112" y="14"/>
                    </a:lnTo>
                    <a:lnTo>
                      <a:pt x="112" y="14"/>
                    </a:lnTo>
                    <a:lnTo>
                      <a:pt x="114" y="8"/>
                    </a:lnTo>
                    <a:lnTo>
                      <a:pt x="120" y="6"/>
                    </a:lnTo>
                    <a:lnTo>
                      <a:pt x="120" y="6"/>
                    </a:lnTo>
                    <a:close/>
                    <a:moveTo>
                      <a:pt x="68" y="26"/>
                    </a:moveTo>
                    <a:lnTo>
                      <a:pt x="68" y="26"/>
                    </a:lnTo>
                    <a:lnTo>
                      <a:pt x="62" y="28"/>
                    </a:lnTo>
                    <a:lnTo>
                      <a:pt x="60" y="34"/>
                    </a:lnTo>
                    <a:lnTo>
                      <a:pt x="60" y="80"/>
                    </a:lnTo>
                    <a:lnTo>
                      <a:pt x="60" y="80"/>
                    </a:lnTo>
                    <a:lnTo>
                      <a:pt x="62" y="86"/>
                    </a:lnTo>
                    <a:lnTo>
                      <a:pt x="68" y="88"/>
                    </a:lnTo>
                    <a:lnTo>
                      <a:pt x="68" y="26"/>
                    </a:lnTo>
                    <a:lnTo>
                      <a:pt x="68" y="26"/>
                    </a:lnTo>
                    <a:close/>
                    <a:moveTo>
                      <a:pt x="12" y="94"/>
                    </a:moveTo>
                    <a:lnTo>
                      <a:pt x="12" y="94"/>
                    </a:lnTo>
                    <a:lnTo>
                      <a:pt x="8" y="94"/>
                    </a:lnTo>
                    <a:lnTo>
                      <a:pt x="4" y="90"/>
                    </a:lnTo>
                    <a:lnTo>
                      <a:pt x="0" y="86"/>
                    </a:lnTo>
                    <a:lnTo>
                      <a:pt x="0" y="80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46"/>
                    </a:lnTo>
                    <a:lnTo>
                      <a:pt x="4" y="42"/>
                    </a:lnTo>
                    <a:lnTo>
                      <a:pt x="8" y="40"/>
                    </a:lnTo>
                    <a:lnTo>
                      <a:pt x="12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30" y="40"/>
                    </a:lnTo>
                    <a:lnTo>
                      <a:pt x="34" y="42"/>
                    </a:lnTo>
                    <a:lnTo>
                      <a:pt x="38" y="46"/>
                    </a:lnTo>
                    <a:lnTo>
                      <a:pt x="38" y="52"/>
                    </a:lnTo>
                    <a:lnTo>
                      <a:pt x="38" y="80"/>
                    </a:lnTo>
                    <a:lnTo>
                      <a:pt x="38" y="80"/>
                    </a:lnTo>
                    <a:lnTo>
                      <a:pt x="38" y="86"/>
                    </a:lnTo>
                    <a:lnTo>
                      <a:pt x="34" y="90"/>
                    </a:lnTo>
                    <a:lnTo>
                      <a:pt x="30" y="94"/>
                    </a:lnTo>
                    <a:lnTo>
                      <a:pt x="24" y="94"/>
                    </a:lnTo>
                    <a:lnTo>
                      <a:pt x="12" y="94"/>
                    </a:lnTo>
                    <a:lnTo>
                      <a:pt x="12" y="94"/>
                    </a:lnTo>
                    <a:close/>
                    <a:moveTo>
                      <a:pt x="68" y="94"/>
                    </a:moveTo>
                    <a:lnTo>
                      <a:pt x="68" y="94"/>
                    </a:lnTo>
                    <a:lnTo>
                      <a:pt x="62" y="94"/>
                    </a:lnTo>
                    <a:lnTo>
                      <a:pt x="58" y="90"/>
                    </a:lnTo>
                    <a:lnTo>
                      <a:pt x="54" y="86"/>
                    </a:lnTo>
                    <a:lnTo>
                      <a:pt x="54" y="80"/>
                    </a:lnTo>
                    <a:lnTo>
                      <a:pt x="54" y="34"/>
                    </a:lnTo>
                    <a:lnTo>
                      <a:pt x="54" y="34"/>
                    </a:lnTo>
                    <a:lnTo>
                      <a:pt x="54" y="28"/>
                    </a:lnTo>
                    <a:lnTo>
                      <a:pt x="58" y="24"/>
                    </a:lnTo>
                    <a:lnTo>
                      <a:pt x="62" y="22"/>
                    </a:lnTo>
                    <a:lnTo>
                      <a:pt x="68" y="20"/>
                    </a:lnTo>
                    <a:lnTo>
                      <a:pt x="78" y="20"/>
                    </a:lnTo>
                    <a:lnTo>
                      <a:pt x="78" y="20"/>
                    </a:lnTo>
                    <a:lnTo>
                      <a:pt x="84" y="22"/>
                    </a:lnTo>
                    <a:lnTo>
                      <a:pt x="88" y="24"/>
                    </a:lnTo>
                    <a:lnTo>
                      <a:pt x="92" y="28"/>
                    </a:lnTo>
                    <a:lnTo>
                      <a:pt x="92" y="34"/>
                    </a:lnTo>
                    <a:lnTo>
                      <a:pt x="92" y="80"/>
                    </a:lnTo>
                    <a:lnTo>
                      <a:pt x="92" y="80"/>
                    </a:lnTo>
                    <a:lnTo>
                      <a:pt x="92" y="86"/>
                    </a:lnTo>
                    <a:lnTo>
                      <a:pt x="88" y="90"/>
                    </a:lnTo>
                    <a:lnTo>
                      <a:pt x="84" y="94"/>
                    </a:lnTo>
                    <a:lnTo>
                      <a:pt x="78" y="94"/>
                    </a:lnTo>
                    <a:lnTo>
                      <a:pt x="68" y="9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3" name="Rectangle 141"/>
              <p:cNvSpPr>
                <a:spLocks noChangeArrowheads="1"/>
              </p:cNvSpPr>
              <p:nvPr/>
            </p:nvSpPr>
            <p:spPr bwMode="auto">
              <a:xfrm>
                <a:off x="2800734" y="3345259"/>
                <a:ext cx="951840" cy="59490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4" name="Freeform 142"/>
              <p:cNvSpPr/>
              <p:nvPr/>
            </p:nvSpPr>
            <p:spPr bwMode="auto">
              <a:xfrm>
                <a:off x="2939544" y="2502484"/>
                <a:ext cx="703965" cy="356941"/>
              </a:xfrm>
              <a:custGeom>
                <a:avLst/>
                <a:gdLst>
                  <a:gd name="T0" fmla="*/ 0 w 142"/>
                  <a:gd name="T1" fmla="*/ 64 h 72"/>
                  <a:gd name="T2" fmla="*/ 0 w 142"/>
                  <a:gd name="T3" fmla="*/ 64 h 72"/>
                  <a:gd name="T4" fmla="*/ 0 w 142"/>
                  <a:gd name="T5" fmla="*/ 72 h 72"/>
                  <a:gd name="T6" fmla="*/ 0 w 142"/>
                  <a:gd name="T7" fmla="*/ 72 h 72"/>
                  <a:gd name="T8" fmla="*/ 32 w 142"/>
                  <a:gd name="T9" fmla="*/ 72 h 72"/>
                  <a:gd name="T10" fmla="*/ 64 w 142"/>
                  <a:gd name="T11" fmla="*/ 66 h 72"/>
                  <a:gd name="T12" fmla="*/ 78 w 142"/>
                  <a:gd name="T13" fmla="*/ 62 h 72"/>
                  <a:gd name="T14" fmla="*/ 90 w 142"/>
                  <a:gd name="T15" fmla="*/ 58 h 72"/>
                  <a:gd name="T16" fmla="*/ 100 w 142"/>
                  <a:gd name="T17" fmla="*/ 52 h 72"/>
                  <a:gd name="T18" fmla="*/ 110 w 142"/>
                  <a:gd name="T19" fmla="*/ 46 h 72"/>
                  <a:gd name="T20" fmla="*/ 118 w 142"/>
                  <a:gd name="T21" fmla="*/ 58 h 72"/>
                  <a:gd name="T22" fmla="*/ 142 w 142"/>
                  <a:gd name="T23" fmla="*/ 0 h 72"/>
                  <a:gd name="T24" fmla="*/ 82 w 142"/>
                  <a:gd name="T25" fmla="*/ 4 h 72"/>
                  <a:gd name="T26" fmla="*/ 92 w 142"/>
                  <a:gd name="T27" fmla="*/ 20 h 72"/>
                  <a:gd name="T28" fmla="*/ 92 w 142"/>
                  <a:gd name="T29" fmla="*/ 20 h 72"/>
                  <a:gd name="T30" fmla="*/ 70 w 142"/>
                  <a:gd name="T31" fmla="*/ 36 h 72"/>
                  <a:gd name="T32" fmla="*/ 48 w 142"/>
                  <a:gd name="T33" fmla="*/ 48 h 72"/>
                  <a:gd name="T34" fmla="*/ 24 w 142"/>
                  <a:gd name="T35" fmla="*/ 58 h 72"/>
                  <a:gd name="T36" fmla="*/ 0 w 142"/>
                  <a:gd name="T37" fmla="*/ 64 h 72"/>
                  <a:gd name="T38" fmla="*/ 0 w 142"/>
                  <a:gd name="T39" fmla="*/ 6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72">
                    <a:moveTo>
                      <a:pt x="0" y="64"/>
                    </a:moveTo>
                    <a:lnTo>
                      <a:pt x="0" y="64"/>
                    </a:lnTo>
                    <a:lnTo>
                      <a:pt x="0" y="72"/>
                    </a:lnTo>
                    <a:lnTo>
                      <a:pt x="0" y="72"/>
                    </a:lnTo>
                    <a:lnTo>
                      <a:pt x="32" y="72"/>
                    </a:lnTo>
                    <a:lnTo>
                      <a:pt x="64" y="66"/>
                    </a:lnTo>
                    <a:lnTo>
                      <a:pt x="78" y="62"/>
                    </a:lnTo>
                    <a:lnTo>
                      <a:pt x="90" y="58"/>
                    </a:lnTo>
                    <a:lnTo>
                      <a:pt x="100" y="52"/>
                    </a:lnTo>
                    <a:lnTo>
                      <a:pt x="110" y="46"/>
                    </a:lnTo>
                    <a:lnTo>
                      <a:pt x="118" y="58"/>
                    </a:lnTo>
                    <a:lnTo>
                      <a:pt x="142" y="0"/>
                    </a:lnTo>
                    <a:lnTo>
                      <a:pt x="82" y="4"/>
                    </a:lnTo>
                    <a:lnTo>
                      <a:pt x="92" y="20"/>
                    </a:lnTo>
                    <a:lnTo>
                      <a:pt x="92" y="20"/>
                    </a:lnTo>
                    <a:lnTo>
                      <a:pt x="70" y="36"/>
                    </a:lnTo>
                    <a:lnTo>
                      <a:pt x="48" y="48"/>
                    </a:lnTo>
                    <a:lnTo>
                      <a:pt x="24" y="58"/>
                    </a:lnTo>
                    <a:lnTo>
                      <a:pt x="0" y="64"/>
                    </a:lnTo>
                    <a:lnTo>
                      <a:pt x="0" y="6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</p:grpSp>
      <p:sp>
        <p:nvSpPr>
          <p:cNvPr id="7" name="矩形 6"/>
          <p:cNvSpPr/>
          <p:nvPr/>
        </p:nvSpPr>
        <p:spPr>
          <a:xfrm>
            <a:off x="3714290" y="2956947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CN" altLang="en-US" sz="5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实践项目</a:t>
            </a:r>
            <a:endParaRPr kumimoji="1" lang="zh-CN" altLang="en-US" sz="54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787309" y="2103714"/>
            <a:ext cx="2810834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>
              <a:defRPr kumimoji="1" sz="5400" b="1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defRPr>
            </a:lvl1pPr>
          </a:lstStyle>
          <a:p>
            <a:r>
              <a:rPr lang="en-US" altLang="zh-CN" sz="4400" dirty="0">
                <a:solidFill>
                  <a:srgbClr val="427AAD"/>
                </a:solidFill>
              </a:rPr>
              <a:t>Part </a:t>
            </a:r>
            <a:r>
              <a:rPr lang="en-US" altLang="zh-CN" sz="4400" dirty="0" smtClean="0">
                <a:solidFill>
                  <a:srgbClr val="427AAD"/>
                </a:solidFill>
              </a:rPr>
              <a:t>Three</a:t>
            </a:r>
            <a:endParaRPr lang="zh-CN" altLang="en-US" sz="4400" dirty="0">
              <a:solidFill>
                <a:srgbClr val="427AAD"/>
              </a:solidFill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440175" y="2956947"/>
            <a:ext cx="3443225" cy="0"/>
          </a:xfrm>
          <a:prstGeom prst="line">
            <a:avLst/>
          </a:prstGeom>
          <a:ln w="38100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矩形 32"/>
          <p:cNvSpPr/>
          <p:nvPr/>
        </p:nvSpPr>
        <p:spPr>
          <a:xfrm>
            <a:off x="1323445" y="156615"/>
            <a:ext cx="14282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Three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实践项目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34" name="直接连接符 33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448" y="2622176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811" y="1117033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2" t="15204" r="222" b="42374"/>
          <a:stretch>
            <a:fillRect/>
          </a:stretch>
        </p:blipFill>
        <p:spPr>
          <a:xfrm>
            <a:off x="5545224" y="1117033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448" y="4146369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861" y="2622176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274" y="2624863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861" y="4146369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274" y="4146369"/>
            <a:ext cx="1872000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448" y="1117033"/>
            <a:ext cx="1836244" cy="1404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/>
        </p:spPr>
      </p:pic>
      <p:sp>
        <p:nvSpPr>
          <p:cNvPr id="5" name="文本框 4"/>
          <p:cNvSpPr txBox="1"/>
          <p:nvPr/>
        </p:nvSpPr>
        <p:spPr>
          <a:xfrm>
            <a:off x="2285048" y="5667875"/>
            <a:ext cx="4619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石化工艺室的同学们开展项目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1323445" y="156615"/>
            <a:ext cx="14282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Three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实践项目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556" y="1624664"/>
            <a:ext cx="2400000" cy="1800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005" y="1625678"/>
            <a:ext cx="2400000" cy="180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54" y="1624664"/>
            <a:ext cx="2398029" cy="1800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005" y="3582440"/>
            <a:ext cx="2400000" cy="1800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100" y="3550409"/>
            <a:ext cx="2442708" cy="1832031"/>
          </a:xfrm>
          <a:prstGeom prst="rect">
            <a:avLst/>
          </a:prstGeom>
        </p:spPr>
      </p:pic>
      <p:sp>
        <p:nvSpPr>
          <p:cNvPr id="26" name="文本框 25"/>
          <p:cNvSpPr txBox="1"/>
          <p:nvPr/>
        </p:nvSpPr>
        <p:spPr>
          <a:xfrm>
            <a:off x="2285048" y="5667875"/>
            <a:ext cx="4619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配管工程</a:t>
            </a: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室的同学们开展项目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259" y="2398222"/>
            <a:ext cx="3248891" cy="2436668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323445" y="156615"/>
            <a:ext cx="14282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Three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实践项目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75574" y="4993505"/>
            <a:ext cx="393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设备</a:t>
            </a: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室同学参加小组讨论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070" y="2400300"/>
            <a:ext cx="3246120" cy="243459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4702794" y="4993505"/>
            <a:ext cx="393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仪电</a:t>
            </a: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室同学开展项目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34900" y="1225103"/>
            <a:ext cx="5510300" cy="490519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  <a:scene3d>
            <a:camera prst="orthographicFront"/>
            <a:lightRig rig="threePt" dir="t"/>
          </a:scene3d>
          <a:sp3d prstMaterial="softEdge"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3200">
                <a:latin typeface="黑体" pitchFamily="49" charset="-122"/>
                <a:ea typeface="黑体" pitchFamily="49" charset="-122"/>
              </a:defRPr>
            </a:lvl1pPr>
          </a:lstStyle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</a:rPr>
              <a:t>稀硝酸浓缩工艺包热泵改造项目</a:t>
            </a:r>
            <a:endParaRPr lang="zh-CN" altLang="en-US" sz="2400" b="1" dirty="0">
              <a:solidFill>
                <a:srgbClr val="427AAD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3445" y="156615"/>
            <a:ext cx="14282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Three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实践项目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34899" y="1807715"/>
            <a:ext cx="782390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利用热泵</a:t>
            </a:r>
            <a:r>
              <a:rPr lang="zh-CN" altLang="en-US" sz="2000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对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原二效蒸发工艺进行改造，利用</a:t>
            </a:r>
            <a:r>
              <a:rPr lang="en-US" altLang="zh-CN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Aspen Plus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完成流程模拟，利用</a:t>
            </a:r>
            <a:r>
              <a:rPr lang="en-US" altLang="zh-CN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AutoCAD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进行</a:t>
            </a:r>
            <a:r>
              <a:rPr lang="en-US" altLang="zh-CN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PFD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图绘制。</a:t>
            </a:r>
            <a:endParaRPr lang="zh-CN" altLang="en-US" sz="2000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2477998" y="5722288"/>
            <a:ext cx="3937709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图  稀硝酸浓缩热泵改造工艺流程图</a:t>
            </a:r>
            <a:endParaRPr lang="zh-CN" altLang="en-US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1" t="3547" r="4121" b="10459"/>
          <a:stretch>
            <a:fillRect/>
          </a:stretch>
        </p:blipFill>
        <p:spPr>
          <a:xfrm>
            <a:off x="412071" y="2669488"/>
            <a:ext cx="7465838" cy="305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65"/>
          <a:stretch>
            <a:fillRect/>
          </a:stretch>
        </p:blipFill>
        <p:spPr>
          <a:xfrm>
            <a:off x="634241" y="2578689"/>
            <a:ext cx="7243667" cy="3052284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34900" y="1225103"/>
            <a:ext cx="5510300" cy="490519"/>
          </a:xfrm>
          <a:prstGeom prst="rect">
            <a:avLst/>
          </a:prstGeom>
          <a:noFill/>
          <a:ln>
            <a:noFill/>
          </a:ln>
          <a:effectLst>
            <a:softEdge rad="38100"/>
          </a:effectLst>
          <a:scene3d>
            <a:camera prst="orthographicFront"/>
            <a:lightRig rig="threePt" dir="t"/>
          </a:scene3d>
          <a:sp3d prstMaterial="softEdge"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3200">
                <a:latin typeface="黑体" pitchFamily="49" charset="-122"/>
                <a:ea typeface="黑体" pitchFamily="49" charset="-122"/>
              </a:defRPr>
            </a:lvl1pPr>
          </a:lstStyle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</a:rPr>
              <a:t>年产</a:t>
            </a:r>
            <a:r>
              <a:rPr lang="en-US" altLang="zh-CN" sz="2400" b="1" dirty="0" smtClean="0">
                <a:solidFill>
                  <a:srgbClr val="427AAD"/>
                </a:solidFill>
              </a:rPr>
              <a:t>1</a:t>
            </a:r>
            <a:r>
              <a:rPr lang="zh-CN" altLang="en-US" sz="2400" b="1" dirty="0" smtClean="0">
                <a:solidFill>
                  <a:srgbClr val="427AAD"/>
                </a:solidFill>
              </a:rPr>
              <a:t>万吨</a:t>
            </a:r>
            <a:r>
              <a:rPr lang="en-US" altLang="zh-CN" sz="2400" b="1" dirty="0" smtClean="0">
                <a:solidFill>
                  <a:srgbClr val="427AAD"/>
                </a:solidFill>
              </a:rPr>
              <a:t>1,3-</a:t>
            </a:r>
            <a:r>
              <a:rPr lang="zh-CN" altLang="en-US" sz="2400" b="1" dirty="0" smtClean="0">
                <a:solidFill>
                  <a:srgbClr val="427AAD"/>
                </a:solidFill>
              </a:rPr>
              <a:t>丙二醇项目</a:t>
            </a:r>
            <a:endParaRPr lang="zh-CN" altLang="en-US" sz="2400" b="1" dirty="0">
              <a:solidFill>
                <a:srgbClr val="427AAD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323445" y="156615"/>
            <a:ext cx="14282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</a:t>
            </a:r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Three</a:t>
            </a:r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实践项目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34900" y="1807715"/>
            <a:ext cx="753567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根据专利商提供的中试工艺数据和物料平衡，利用</a:t>
            </a:r>
            <a:r>
              <a:rPr lang="en-US" altLang="zh-CN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Aspen Plus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进行脱水工段方案设计、流程模拟，利用</a:t>
            </a:r>
            <a:r>
              <a:rPr lang="en-US" altLang="zh-CN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AutoCAD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进行</a:t>
            </a:r>
            <a:r>
              <a:rPr lang="en-US" altLang="zh-CN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PFD</a:t>
            </a:r>
            <a:r>
              <a:rPr lang="zh-CN" altLang="en-US" sz="2000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图绘制。</a:t>
            </a:r>
            <a:endParaRPr lang="zh-CN" altLang="en-US" sz="2000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506449" y="5696259"/>
            <a:ext cx="559257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图  年产</a:t>
            </a:r>
            <a:r>
              <a:rPr lang="en-US" altLang="zh-CN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</a:t>
            </a: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万吨</a:t>
            </a:r>
            <a:r>
              <a:rPr lang="en-US" altLang="zh-CN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1,3-</a:t>
            </a:r>
            <a:r>
              <a:rPr lang="zh-CN" altLang="en-US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丙二醇脱水单元工艺流程图</a:t>
            </a:r>
            <a:endParaRPr lang="zh-CN" altLang="en-US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椭圆 5"/>
          <p:cNvSpPr/>
          <p:nvPr/>
        </p:nvSpPr>
        <p:spPr>
          <a:xfrm>
            <a:off x="1786032" y="2274050"/>
            <a:ext cx="1476684" cy="1476684"/>
          </a:xfrm>
          <a:prstGeom prst="ellipse">
            <a:avLst/>
          </a:prstGeom>
          <a:solidFill>
            <a:schemeClr val="bg1"/>
          </a:solidFill>
          <a:ln w="38100"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330196" y="2956946"/>
            <a:ext cx="366318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CN" altLang="en-US" sz="5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实践与安全</a:t>
            </a:r>
            <a:endParaRPr kumimoji="1" lang="zh-CN" altLang="en-US" sz="54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787309" y="2103714"/>
            <a:ext cx="2581156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>
              <a:defRPr kumimoji="1" sz="5400" b="1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defRPr>
            </a:lvl1pPr>
          </a:lstStyle>
          <a:p>
            <a:r>
              <a:rPr lang="en-US" altLang="zh-CN" sz="4400" dirty="0">
                <a:solidFill>
                  <a:srgbClr val="427AAD"/>
                </a:solidFill>
              </a:rPr>
              <a:t>Part </a:t>
            </a:r>
            <a:r>
              <a:rPr lang="en-US" altLang="zh-CN" sz="4400" dirty="0" smtClean="0">
                <a:solidFill>
                  <a:srgbClr val="427AAD"/>
                </a:solidFill>
              </a:rPr>
              <a:t>Four</a:t>
            </a:r>
            <a:endParaRPr lang="zh-CN" altLang="en-US" sz="4400" dirty="0">
              <a:solidFill>
                <a:srgbClr val="427AAD"/>
              </a:solidFill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440175" y="2956947"/>
            <a:ext cx="3443225" cy="0"/>
          </a:xfrm>
          <a:prstGeom prst="line">
            <a:avLst/>
          </a:prstGeom>
          <a:ln w="38100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197"/>
          <p:cNvSpPr/>
          <p:nvPr/>
        </p:nvSpPr>
        <p:spPr bwMode="auto">
          <a:xfrm>
            <a:off x="2043396" y="3259354"/>
            <a:ext cx="941925" cy="228045"/>
          </a:xfrm>
          <a:custGeom>
            <a:avLst/>
            <a:gdLst>
              <a:gd name="T0" fmla="*/ 170 w 190"/>
              <a:gd name="T1" fmla="*/ 0 h 46"/>
              <a:gd name="T2" fmla="*/ 170 w 190"/>
              <a:gd name="T3" fmla="*/ 0 h 46"/>
              <a:gd name="T4" fmla="*/ 178 w 190"/>
              <a:gd name="T5" fmla="*/ 4 h 46"/>
              <a:gd name="T6" fmla="*/ 184 w 190"/>
              <a:gd name="T7" fmla="*/ 8 h 46"/>
              <a:gd name="T8" fmla="*/ 188 w 190"/>
              <a:gd name="T9" fmla="*/ 12 h 46"/>
              <a:gd name="T10" fmla="*/ 190 w 190"/>
              <a:gd name="T11" fmla="*/ 18 h 46"/>
              <a:gd name="T12" fmla="*/ 190 w 190"/>
              <a:gd name="T13" fmla="*/ 18 h 46"/>
              <a:gd name="T14" fmla="*/ 188 w 190"/>
              <a:gd name="T15" fmla="*/ 24 h 46"/>
              <a:gd name="T16" fmla="*/ 182 w 190"/>
              <a:gd name="T17" fmla="*/ 28 h 46"/>
              <a:gd name="T18" fmla="*/ 174 w 190"/>
              <a:gd name="T19" fmla="*/ 34 h 46"/>
              <a:gd name="T20" fmla="*/ 162 w 190"/>
              <a:gd name="T21" fmla="*/ 38 h 46"/>
              <a:gd name="T22" fmla="*/ 148 w 190"/>
              <a:gd name="T23" fmla="*/ 42 h 46"/>
              <a:gd name="T24" fmla="*/ 132 w 190"/>
              <a:gd name="T25" fmla="*/ 44 h 46"/>
              <a:gd name="T26" fmla="*/ 114 w 190"/>
              <a:gd name="T27" fmla="*/ 46 h 46"/>
              <a:gd name="T28" fmla="*/ 96 w 190"/>
              <a:gd name="T29" fmla="*/ 46 h 46"/>
              <a:gd name="T30" fmla="*/ 96 w 190"/>
              <a:gd name="T31" fmla="*/ 46 h 46"/>
              <a:gd name="T32" fmla="*/ 76 w 190"/>
              <a:gd name="T33" fmla="*/ 46 h 46"/>
              <a:gd name="T34" fmla="*/ 58 w 190"/>
              <a:gd name="T35" fmla="*/ 44 h 46"/>
              <a:gd name="T36" fmla="*/ 42 w 190"/>
              <a:gd name="T37" fmla="*/ 42 h 46"/>
              <a:gd name="T38" fmla="*/ 28 w 190"/>
              <a:gd name="T39" fmla="*/ 38 h 46"/>
              <a:gd name="T40" fmla="*/ 16 w 190"/>
              <a:gd name="T41" fmla="*/ 34 h 46"/>
              <a:gd name="T42" fmla="*/ 8 w 190"/>
              <a:gd name="T43" fmla="*/ 28 h 46"/>
              <a:gd name="T44" fmla="*/ 2 w 190"/>
              <a:gd name="T45" fmla="*/ 24 h 46"/>
              <a:gd name="T46" fmla="*/ 0 w 190"/>
              <a:gd name="T47" fmla="*/ 18 h 46"/>
              <a:gd name="T48" fmla="*/ 0 w 190"/>
              <a:gd name="T49" fmla="*/ 18 h 46"/>
              <a:gd name="T50" fmla="*/ 2 w 190"/>
              <a:gd name="T51" fmla="*/ 12 h 46"/>
              <a:gd name="T52" fmla="*/ 6 w 190"/>
              <a:gd name="T53" fmla="*/ 8 h 46"/>
              <a:gd name="T54" fmla="*/ 12 w 190"/>
              <a:gd name="T55" fmla="*/ 4 h 46"/>
              <a:gd name="T56" fmla="*/ 20 w 190"/>
              <a:gd name="T57" fmla="*/ 0 h 46"/>
              <a:gd name="T58" fmla="*/ 20 w 190"/>
              <a:gd name="T59" fmla="*/ 0 h 46"/>
              <a:gd name="T60" fmla="*/ 18 w 190"/>
              <a:gd name="T61" fmla="*/ 2 h 46"/>
              <a:gd name="T62" fmla="*/ 16 w 190"/>
              <a:gd name="T63" fmla="*/ 6 h 46"/>
              <a:gd name="T64" fmla="*/ 16 w 190"/>
              <a:gd name="T65" fmla="*/ 6 h 46"/>
              <a:gd name="T66" fmla="*/ 18 w 190"/>
              <a:gd name="T67" fmla="*/ 10 h 46"/>
              <a:gd name="T68" fmla="*/ 22 w 190"/>
              <a:gd name="T69" fmla="*/ 14 h 46"/>
              <a:gd name="T70" fmla="*/ 30 w 190"/>
              <a:gd name="T71" fmla="*/ 18 h 46"/>
              <a:gd name="T72" fmla="*/ 40 w 190"/>
              <a:gd name="T73" fmla="*/ 20 h 46"/>
              <a:gd name="T74" fmla="*/ 64 w 190"/>
              <a:gd name="T75" fmla="*/ 24 h 46"/>
              <a:gd name="T76" fmla="*/ 96 w 190"/>
              <a:gd name="T77" fmla="*/ 26 h 46"/>
              <a:gd name="T78" fmla="*/ 96 w 190"/>
              <a:gd name="T79" fmla="*/ 26 h 46"/>
              <a:gd name="T80" fmla="*/ 126 w 190"/>
              <a:gd name="T81" fmla="*/ 24 h 46"/>
              <a:gd name="T82" fmla="*/ 152 w 190"/>
              <a:gd name="T83" fmla="*/ 20 h 46"/>
              <a:gd name="T84" fmla="*/ 162 w 190"/>
              <a:gd name="T85" fmla="*/ 18 h 46"/>
              <a:gd name="T86" fmla="*/ 168 w 190"/>
              <a:gd name="T87" fmla="*/ 14 h 46"/>
              <a:gd name="T88" fmla="*/ 174 w 190"/>
              <a:gd name="T89" fmla="*/ 10 h 46"/>
              <a:gd name="T90" fmla="*/ 174 w 190"/>
              <a:gd name="T91" fmla="*/ 6 h 46"/>
              <a:gd name="T92" fmla="*/ 174 w 190"/>
              <a:gd name="T93" fmla="*/ 6 h 46"/>
              <a:gd name="T94" fmla="*/ 174 w 190"/>
              <a:gd name="T95" fmla="*/ 2 h 46"/>
              <a:gd name="T96" fmla="*/ 170 w 190"/>
              <a:gd name="T97" fmla="*/ 0 h 46"/>
              <a:gd name="T98" fmla="*/ 170 w 190"/>
              <a:gd name="T99" fmla="*/ 0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90" h="46">
                <a:moveTo>
                  <a:pt x="170" y="0"/>
                </a:moveTo>
                <a:lnTo>
                  <a:pt x="170" y="0"/>
                </a:lnTo>
                <a:lnTo>
                  <a:pt x="178" y="4"/>
                </a:lnTo>
                <a:lnTo>
                  <a:pt x="184" y="8"/>
                </a:lnTo>
                <a:lnTo>
                  <a:pt x="188" y="12"/>
                </a:lnTo>
                <a:lnTo>
                  <a:pt x="190" y="18"/>
                </a:lnTo>
                <a:lnTo>
                  <a:pt x="190" y="18"/>
                </a:lnTo>
                <a:lnTo>
                  <a:pt x="188" y="24"/>
                </a:lnTo>
                <a:lnTo>
                  <a:pt x="182" y="28"/>
                </a:lnTo>
                <a:lnTo>
                  <a:pt x="174" y="34"/>
                </a:lnTo>
                <a:lnTo>
                  <a:pt x="162" y="38"/>
                </a:lnTo>
                <a:lnTo>
                  <a:pt x="148" y="42"/>
                </a:lnTo>
                <a:lnTo>
                  <a:pt x="132" y="44"/>
                </a:lnTo>
                <a:lnTo>
                  <a:pt x="114" y="46"/>
                </a:lnTo>
                <a:lnTo>
                  <a:pt x="96" y="46"/>
                </a:lnTo>
                <a:lnTo>
                  <a:pt x="96" y="46"/>
                </a:lnTo>
                <a:lnTo>
                  <a:pt x="76" y="46"/>
                </a:lnTo>
                <a:lnTo>
                  <a:pt x="58" y="44"/>
                </a:lnTo>
                <a:lnTo>
                  <a:pt x="42" y="42"/>
                </a:lnTo>
                <a:lnTo>
                  <a:pt x="28" y="38"/>
                </a:lnTo>
                <a:lnTo>
                  <a:pt x="16" y="34"/>
                </a:lnTo>
                <a:lnTo>
                  <a:pt x="8" y="28"/>
                </a:lnTo>
                <a:lnTo>
                  <a:pt x="2" y="24"/>
                </a:lnTo>
                <a:lnTo>
                  <a:pt x="0" y="18"/>
                </a:lnTo>
                <a:lnTo>
                  <a:pt x="0" y="18"/>
                </a:lnTo>
                <a:lnTo>
                  <a:pt x="2" y="12"/>
                </a:lnTo>
                <a:lnTo>
                  <a:pt x="6" y="8"/>
                </a:lnTo>
                <a:lnTo>
                  <a:pt x="12" y="4"/>
                </a:lnTo>
                <a:lnTo>
                  <a:pt x="20" y="0"/>
                </a:lnTo>
                <a:lnTo>
                  <a:pt x="20" y="0"/>
                </a:lnTo>
                <a:lnTo>
                  <a:pt x="18" y="2"/>
                </a:lnTo>
                <a:lnTo>
                  <a:pt x="16" y="6"/>
                </a:lnTo>
                <a:lnTo>
                  <a:pt x="16" y="6"/>
                </a:lnTo>
                <a:lnTo>
                  <a:pt x="18" y="10"/>
                </a:lnTo>
                <a:lnTo>
                  <a:pt x="22" y="14"/>
                </a:lnTo>
                <a:lnTo>
                  <a:pt x="30" y="18"/>
                </a:lnTo>
                <a:lnTo>
                  <a:pt x="40" y="20"/>
                </a:lnTo>
                <a:lnTo>
                  <a:pt x="64" y="24"/>
                </a:lnTo>
                <a:lnTo>
                  <a:pt x="96" y="26"/>
                </a:lnTo>
                <a:lnTo>
                  <a:pt x="96" y="26"/>
                </a:lnTo>
                <a:lnTo>
                  <a:pt x="126" y="24"/>
                </a:lnTo>
                <a:lnTo>
                  <a:pt x="152" y="20"/>
                </a:lnTo>
                <a:lnTo>
                  <a:pt x="162" y="18"/>
                </a:lnTo>
                <a:lnTo>
                  <a:pt x="168" y="14"/>
                </a:lnTo>
                <a:lnTo>
                  <a:pt x="174" y="10"/>
                </a:lnTo>
                <a:lnTo>
                  <a:pt x="174" y="6"/>
                </a:lnTo>
                <a:lnTo>
                  <a:pt x="174" y="6"/>
                </a:lnTo>
                <a:lnTo>
                  <a:pt x="174" y="2"/>
                </a:lnTo>
                <a:lnTo>
                  <a:pt x="170" y="0"/>
                </a:lnTo>
                <a:lnTo>
                  <a:pt x="170" y="0"/>
                </a:lnTo>
                <a:close/>
              </a:path>
            </a:pathLst>
          </a:custGeom>
          <a:solidFill>
            <a:srgbClr val="427AA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" name="Freeform 198"/>
          <p:cNvSpPr>
            <a:spLocks noEditPoints="1"/>
          </p:cNvSpPr>
          <p:nvPr/>
        </p:nvSpPr>
        <p:spPr bwMode="auto">
          <a:xfrm>
            <a:off x="2152460" y="2565304"/>
            <a:ext cx="723796" cy="783285"/>
          </a:xfrm>
          <a:custGeom>
            <a:avLst/>
            <a:gdLst>
              <a:gd name="T0" fmla="*/ 34 w 146"/>
              <a:gd name="T1" fmla="*/ 8 h 158"/>
              <a:gd name="T2" fmla="*/ 44 w 146"/>
              <a:gd name="T3" fmla="*/ 24 h 158"/>
              <a:gd name="T4" fmla="*/ 38 w 146"/>
              <a:gd name="T5" fmla="*/ 36 h 158"/>
              <a:gd name="T6" fmla="*/ 26 w 146"/>
              <a:gd name="T7" fmla="*/ 42 h 158"/>
              <a:gd name="T8" fmla="*/ 10 w 146"/>
              <a:gd name="T9" fmla="*/ 30 h 158"/>
              <a:gd name="T10" fmla="*/ 10 w 146"/>
              <a:gd name="T11" fmla="*/ 18 h 158"/>
              <a:gd name="T12" fmla="*/ 26 w 146"/>
              <a:gd name="T13" fmla="*/ 6 h 158"/>
              <a:gd name="T14" fmla="*/ 120 w 146"/>
              <a:gd name="T15" fmla="*/ 6 h 158"/>
              <a:gd name="T16" fmla="*/ 104 w 146"/>
              <a:gd name="T17" fmla="*/ 18 h 158"/>
              <a:gd name="T18" fmla="*/ 104 w 146"/>
              <a:gd name="T19" fmla="*/ 30 h 158"/>
              <a:gd name="T20" fmla="*/ 120 w 146"/>
              <a:gd name="T21" fmla="*/ 42 h 158"/>
              <a:gd name="T22" fmla="*/ 132 w 146"/>
              <a:gd name="T23" fmla="*/ 36 h 158"/>
              <a:gd name="T24" fmla="*/ 136 w 146"/>
              <a:gd name="T25" fmla="*/ 24 h 158"/>
              <a:gd name="T26" fmla="*/ 126 w 146"/>
              <a:gd name="T27" fmla="*/ 8 h 158"/>
              <a:gd name="T28" fmla="*/ 102 w 146"/>
              <a:gd name="T29" fmla="*/ 106 h 158"/>
              <a:gd name="T30" fmla="*/ 120 w 146"/>
              <a:gd name="T31" fmla="*/ 120 h 158"/>
              <a:gd name="T32" fmla="*/ 138 w 146"/>
              <a:gd name="T33" fmla="*/ 100 h 158"/>
              <a:gd name="T34" fmla="*/ 146 w 146"/>
              <a:gd name="T35" fmla="*/ 90 h 158"/>
              <a:gd name="T36" fmla="*/ 146 w 146"/>
              <a:gd name="T37" fmla="*/ 60 h 158"/>
              <a:gd name="T38" fmla="*/ 136 w 146"/>
              <a:gd name="T39" fmla="*/ 46 h 158"/>
              <a:gd name="T40" fmla="*/ 110 w 146"/>
              <a:gd name="T41" fmla="*/ 44 h 158"/>
              <a:gd name="T42" fmla="*/ 110 w 146"/>
              <a:gd name="T43" fmla="*/ 52 h 158"/>
              <a:gd name="T44" fmla="*/ 110 w 146"/>
              <a:gd name="T45" fmla="*/ 86 h 158"/>
              <a:gd name="T46" fmla="*/ 102 w 146"/>
              <a:gd name="T47" fmla="*/ 106 h 158"/>
              <a:gd name="T48" fmla="*/ 80 w 146"/>
              <a:gd name="T49" fmla="*/ 2 h 158"/>
              <a:gd name="T50" fmla="*/ 92 w 146"/>
              <a:gd name="T51" fmla="*/ 18 h 158"/>
              <a:gd name="T52" fmla="*/ 86 w 146"/>
              <a:gd name="T53" fmla="*/ 32 h 158"/>
              <a:gd name="T54" fmla="*/ 74 w 146"/>
              <a:gd name="T55" fmla="*/ 38 h 158"/>
              <a:gd name="T56" fmla="*/ 56 w 146"/>
              <a:gd name="T57" fmla="*/ 26 h 158"/>
              <a:gd name="T58" fmla="*/ 56 w 146"/>
              <a:gd name="T59" fmla="*/ 12 h 158"/>
              <a:gd name="T60" fmla="*/ 74 w 146"/>
              <a:gd name="T61" fmla="*/ 0 h 158"/>
              <a:gd name="T62" fmla="*/ 92 w 146"/>
              <a:gd name="T63" fmla="*/ 158 h 158"/>
              <a:gd name="T64" fmla="*/ 68 w 146"/>
              <a:gd name="T65" fmla="*/ 158 h 158"/>
              <a:gd name="T66" fmla="*/ 54 w 146"/>
              <a:gd name="T67" fmla="*/ 102 h 158"/>
              <a:gd name="T68" fmla="*/ 44 w 146"/>
              <a:gd name="T69" fmla="*/ 92 h 158"/>
              <a:gd name="T70" fmla="*/ 44 w 146"/>
              <a:gd name="T71" fmla="*/ 58 h 158"/>
              <a:gd name="T72" fmla="*/ 56 w 146"/>
              <a:gd name="T73" fmla="*/ 42 h 158"/>
              <a:gd name="T74" fmla="*/ 84 w 146"/>
              <a:gd name="T75" fmla="*/ 42 h 158"/>
              <a:gd name="T76" fmla="*/ 100 w 146"/>
              <a:gd name="T77" fmla="*/ 52 h 158"/>
              <a:gd name="T78" fmla="*/ 102 w 146"/>
              <a:gd name="T79" fmla="*/ 86 h 158"/>
              <a:gd name="T80" fmla="*/ 96 w 146"/>
              <a:gd name="T81" fmla="*/ 100 h 158"/>
              <a:gd name="T82" fmla="*/ 44 w 146"/>
              <a:gd name="T83" fmla="*/ 106 h 158"/>
              <a:gd name="T84" fmla="*/ 26 w 146"/>
              <a:gd name="T85" fmla="*/ 120 h 158"/>
              <a:gd name="T86" fmla="*/ 8 w 146"/>
              <a:gd name="T87" fmla="*/ 100 h 158"/>
              <a:gd name="T88" fmla="*/ 0 w 146"/>
              <a:gd name="T89" fmla="*/ 90 h 158"/>
              <a:gd name="T90" fmla="*/ 0 w 146"/>
              <a:gd name="T91" fmla="*/ 60 h 158"/>
              <a:gd name="T92" fmla="*/ 10 w 146"/>
              <a:gd name="T93" fmla="*/ 46 h 158"/>
              <a:gd name="T94" fmla="*/ 36 w 146"/>
              <a:gd name="T95" fmla="*/ 44 h 158"/>
              <a:gd name="T96" fmla="*/ 36 w 146"/>
              <a:gd name="T97" fmla="*/ 52 h 158"/>
              <a:gd name="T98" fmla="*/ 36 w 146"/>
              <a:gd name="T99" fmla="*/ 86 h 158"/>
              <a:gd name="T100" fmla="*/ 44 w 146"/>
              <a:gd name="T101" fmla="*/ 106 h 1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46" h="158">
                <a:moveTo>
                  <a:pt x="26" y="6"/>
                </a:moveTo>
                <a:lnTo>
                  <a:pt x="26" y="6"/>
                </a:lnTo>
                <a:lnTo>
                  <a:pt x="34" y="8"/>
                </a:lnTo>
                <a:lnTo>
                  <a:pt x="38" y="12"/>
                </a:lnTo>
                <a:lnTo>
                  <a:pt x="42" y="18"/>
                </a:lnTo>
                <a:lnTo>
                  <a:pt x="44" y="24"/>
                </a:lnTo>
                <a:lnTo>
                  <a:pt x="44" y="24"/>
                </a:lnTo>
                <a:lnTo>
                  <a:pt x="42" y="30"/>
                </a:lnTo>
                <a:lnTo>
                  <a:pt x="38" y="36"/>
                </a:lnTo>
                <a:lnTo>
                  <a:pt x="34" y="40"/>
                </a:lnTo>
                <a:lnTo>
                  <a:pt x="26" y="42"/>
                </a:lnTo>
                <a:lnTo>
                  <a:pt x="26" y="42"/>
                </a:lnTo>
                <a:lnTo>
                  <a:pt x="20" y="40"/>
                </a:lnTo>
                <a:lnTo>
                  <a:pt x="14" y="36"/>
                </a:lnTo>
                <a:lnTo>
                  <a:pt x="10" y="30"/>
                </a:lnTo>
                <a:lnTo>
                  <a:pt x="10" y="24"/>
                </a:lnTo>
                <a:lnTo>
                  <a:pt x="10" y="24"/>
                </a:lnTo>
                <a:lnTo>
                  <a:pt x="10" y="18"/>
                </a:lnTo>
                <a:lnTo>
                  <a:pt x="14" y="12"/>
                </a:lnTo>
                <a:lnTo>
                  <a:pt x="20" y="8"/>
                </a:lnTo>
                <a:lnTo>
                  <a:pt x="26" y="6"/>
                </a:lnTo>
                <a:lnTo>
                  <a:pt x="26" y="6"/>
                </a:lnTo>
                <a:close/>
                <a:moveTo>
                  <a:pt x="120" y="6"/>
                </a:moveTo>
                <a:lnTo>
                  <a:pt x="120" y="6"/>
                </a:lnTo>
                <a:lnTo>
                  <a:pt x="112" y="8"/>
                </a:lnTo>
                <a:lnTo>
                  <a:pt x="108" y="12"/>
                </a:lnTo>
                <a:lnTo>
                  <a:pt x="104" y="18"/>
                </a:lnTo>
                <a:lnTo>
                  <a:pt x="102" y="24"/>
                </a:lnTo>
                <a:lnTo>
                  <a:pt x="102" y="24"/>
                </a:lnTo>
                <a:lnTo>
                  <a:pt x="104" y="30"/>
                </a:lnTo>
                <a:lnTo>
                  <a:pt x="108" y="36"/>
                </a:lnTo>
                <a:lnTo>
                  <a:pt x="112" y="40"/>
                </a:lnTo>
                <a:lnTo>
                  <a:pt x="120" y="42"/>
                </a:lnTo>
                <a:lnTo>
                  <a:pt x="120" y="42"/>
                </a:lnTo>
                <a:lnTo>
                  <a:pt x="126" y="40"/>
                </a:lnTo>
                <a:lnTo>
                  <a:pt x="132" y="36"/>
                </a:lnTo>
                <a:lnTo>
                  <a:pt x="136" y="30"/>
                </a:lnTo>
                <a:lnTo>
                  <a:pt x="136" y="24"/>
                </a:lnTo>
                <a:lnTo>
                  <a:pt x="136" y="24"/>
                </a:lnTo>
                <a:lnTo>
                  <a:pt x="136" y="18"/>
                </a:lnTo>
                <a:lnTo>
                  <a:pt x="132" y="12"/>
                </a:lnTo>
                <a:lnTo>
                  <a:pt x="126" y="8"/>
                </a:lnTo>
                <a:lnTo>
                  <a:pt x="120" y="6"/>
                </a:lnTo>
                <a:lnTo>
                  <a:pt x="120" y="6"/>
                </a:lnTo>
                <a:close/>
                <a:moveTo>
                  <a:pt x="102" y="106"/>
                </a:moveTo>
                <a:lnTo>
                  <a:pt x="102" y="152"/>
                </a:lnTo>
                <a:lnTo>
                  <a:pt x="114" y="152"/>
                </a:lnTo>
                <a:lnTo>
                  <a:pt x="120" y="120"/>
                </a:lnTo>
                <a:lnTo>
                  <a:pt x="124" y="152"/>
                </a:lnTo>
                <a:lnTo>
                  <a:pt x="138" y="152"/>
                </a:lnTo>
                <a:lnTo>
                  <a:pt x="138" y="100"/>
                </a:lnTo>
                <a:lnTo>
                  <a:pt x="138" y="100"/>
                </a:lnTo>
                <a:lnTo>
                  <a:pt x="144" y="94"/>
                </a:lnTo>
                <a:lnTo>
                  <a:pt x="146" y="90"/>
                </a:lnTo>
                <a:lnTo>
                  <a:pt x="146" y="86"/>
                </a:lnTo>
                <a:lnTo>
                  <a:pt x="146" y="60"/>
                </a:lnTo>
                <a:lnTo>
                  <a:pt x="146" y="60"/>
                </a:lnTo>
                <a:lnTo>
                  <a:pt x="146" y="54"/>
                </a:lnTo>
                <a:lnTo>
                  <a:pt x="142" y="48"/>
                </a:lnTo>
                <a:lnTo>
                  <a:pt x="136" y="46"/>
                </a:lnTo>
                <a:lnTo>
                  <a:pt x="130" y="44"/>
                </a:lnTo>
                <a:lnTo>
                  <a:pt x="110" y="44"/>
                </a:lnTo>
                <a:lnTo>
                  <a:pt x="110" y="44"/>
                </a:lnTo>
                <a:lnTo>
                  <a:pt x="106" y="44"/>
                </a:lnTo>
                <a:lnTo>
                  <a:pt x="106" y="44"/>
                </a:lnTo>
                <a:lnTo>
                  <a:pt x="110" y="52"/>
                </a:lnTo>
                <a:lnTo>
                  <a:pt x="110" y="58"/>
                </a:lnTo>
                <a:lnTo>
                  <a:pt x="110" y="86"/>
                </a:lnTo>
                <a:lnTo>
                  <a:pt x="110" y="86"/>
                </a:lnTo>
                <a:lnTo>
                  <a:pt x="108" y="98"/>
                </a:lnTo>
                <a:lnTo>
                  <a:pt x="102" y="106"/>
                </a:lnTo>
                <a:lnTo>
                  <a:pt x="102" y="106"/>
                </a:lnTo>
                <a:close/>
                <a:moveTo>
                  <a:pt x="74" y="0"/>
                </a:moveTo>
                <a:lnTo>
                  <a:pt x="74" y="0"/>
                </a:lnTo>
                <a:lnTo>
                  <a:pt x="80" y="2"/>
                </a:lnTo>
                <a:lnTo>
                  <a:pt x="86" y="6"/>
                </a:lnTo>
                <a:lnTo>
                  <a:pt x="90" y="12"/>
                </a:lnTo>
                <a:lnTo>
                  <a:pt x="92" y="18"/>
                </a:lnTo>
                <a:lnTo>
                  <a:pt x="92" y="18"/>
                </a:lnTo>
                <a:lnTo>
                  <a:pt x="90" y="26"/>
                </a:lnTo>
                <a:lnTo>
                  <a:pt x="86" y="32"/>
                </a:lnTo>
                <a:lnTo>
                  <a:pt x="80" y="36"/>
                </a:lnTo>
                <a:lnTo>
                  <a:pt x="74" y="38"/>
                </a:lnTo>
                <a:lnTo>
                  <a:pt x="74" y="38"/>
                </a:lnTo>
                <a:lnTo>
                  <a:pt x="66" y="36"/>
                </a:lnTo>
                <a:lnTo>
                  <a:pt x="60" y="32"/>
                </a:lnTo>
                <a:lnTo>
                  <a:pt x="56" y="26"/>
                </a:lnTo>
                <a:lnTo>
                  <a:pt x="54" y="18"/>
                </a:lnTo>
                <a:lnTo>
                  <a:pt x="54" y="18"/>
                </a:lnTo>
                <a:lnTo>
                  <a:pt x="56" y="12"/>
                </a:lnTo>
                <a:lnTo>
                  <a:pt x="60" y="6"/>
                </a:lnTo>
                <a:lnTo>
                  <a:pt x="66" y="2"/>
                </a:lnTo>
                <a:lnTo>
                  <a:pt x="74" y="0"/>
                </a:lnTo>
                <a:lnTo>
                  <a:pt x="74" y="0"/>
                </a:lnTo>
                <a:close/>
                <a:moveTo>
                  <a:pt x="92" y="102"/>
                </a:moveTo>
                <a:lnTo>
                  <a:pt x="92" y="158"/>
                </a:lnTo>
                <a:lnTo>
                  <a:pt x="78" y="158"/>
                </a:lnTo>
                <a:lnTo>
                  <a:pt x="74" y="122"/>
                </a:lnTo>
                <a:lnTo>
                  <a:pt x="68" y="158"/>
                </a:lnTo>
                <a:lnTo>
                  <a:pt x="54" y="158"/>
                </a:lnTo>
                <a:lnTo>
                  <a:pt x="54" y="102"/>
                </a:lnTo>
                <a:lnTo>
                  <a:pt x="54" y="102"/>
                </a:lnTo>
                <a:lnTo>
                  <a:pt x="50" y="100"/>
                </a:lnTo>
                <a:lnTo>
                  <a:pt x="46" y="96"/>
                </a:lnTo>
                <a:lnTo>
                  <a:pt x="44" y="92"/>
                </a:lnTo>
                <a:lnTo>
                  <a:pt x="44" y="86"/>
                </a:lnTo>
                <a:lnTo>
                  <a:pt x="44" y="58"/>
                </a:lnTo>
                <a:lnTo>
                  <a:pt x="44" y="58"/>
                </a:lnTo>
                <a:lnTo>
                  <a:pt x="46" y="52"/>
                </a:lnTo>
                <a:lnTo>
                  <a:pt x="50" y="46"/>
                </a:lnTo>
                <a:lnTo>
                  <a:pt x="56" y="42"/>
                </a:lnTo>
                <a:lnTo>
                  <a:pt x="62" y="42"/>
                </a:lnTo>
                <a:lnTo>
                  <a:pt x="84" y="42"/>
                </a:lnTo>
                <a:lnTo>
                  <a:pt x="84" y="42"/>
                </a:lnTo>
                <a:lnTo>
                  <a:pt x="90" y="42"/>
                </a:lnTo>
                <a:lnTo>
                  <a:pt x="96" y="46"/>
                </a:lnTo>
                <a:lnTo>
                  <a:pt x="100" y="52"/>
                </a:lnTo>
                <a:lnTo>
                  <a:pt x="102" y="58"/>
                </a:lnTo>
                <a:lnTo>
                  <a:pt x="102" y="86"/>
                </a:lnTo>
                <a:lnTo>
                  <a:pt x="102" y="86"/>
                </a:lnTo>
                <a:lnTo>
                  <a:pt x="102" y="92"/>
                </a:lnTo>
                <a:lnTo>
                  <a:pt x="100" y="96"/>
                </a:lnTo>
                <a:lnTo>
                  <a:pt x="96" y="100"/>
                </a:lnTo>
                <a:lnTo>
                  <a:pt x="92" y="102"/>
                </a:lnTo>
                <a:lnTo>
                  <a:pt x="92" y="102"/>
                </a:lnTo>
                <a:close/>
                <a:moveTo>
                  <a:pt x="44" y="106"/>
                </a:moveTo>
                <a:lnTo>
                  <a:pt x="44" y="152"/>
                </a:lnTo>
                <a:lnTo>
                  <a:pt x="32" y="152"/>
                </a:lnTo>
                <a:lnTo>
                  <a:pt x="26" y="120"/>
                </a:lnTo>
                <a:lnTo>
                  <a:pt x="22" y="152"/>
                </a:lnTo>
                <a:lnTo>
                  <a:pt x="8" y="152"/>
                </a:lnTo>
                <a:lnTo>
                  <a:pt x="8" y="100"/>
                </a:lnTo>
                <a:lnTo>
                  <a:pt x="8" y="100"/>
                </a:lnTo>
                <a:lnTo>
                  <a:pt x="2" y="94"/>
                </a:lnTo>
                <a:lnTo>
                  <a:pt x="0" y="90"/>
                </a:lnTo>
                <a:lnTo>
                  <a:pt x="0" y="86"/>
                </a:lnTo>
                <a:lnTo>
                  <a:pt x="0" y="60"/>
                </a:lnTo>
                <a:lnTo>
                  <a:pt x="0" y="60"/>
                </a:lnTo>
                <a:lnTo>
                  <a:pt x="2" y="54"/>
                </a:lnTo>
                <a:lnTo>
                  <a:pt x="4" y="48"/>
                </a:lnTo>
                <a:lnTo>
                  <a:pt x="10" y="46"/>
                </a:lnTo>
                <a:lnTo>
                  <a:pt x="16" y="44"/>
                </a:lnTo>
                <a:lnTo>
                  <a:pt x="36" y="44"/>
                </a:lnTo>
                <a:lnTo>
                  <a:pt x="36" y="44"/>
                </a:lnTo>
                <a:lnTo>
                  <a:pt x="40" y="44"/>
                </a:lnTo>
                <a:lnTo>
                  <a:pt x="40" y="44"/>
                </a:lnTo>
                <a:lnTo>
                  <a:pt x="36" y="52"/>
                </a:lnTo>
                <a:lnTo>
                  <a:pt x="36" y="58"/>
                </a:lnTo>
                <a:lnTo>
                  <a:pt x="36" y="86"/>
                </a:lnTo>
                <a:lnTo>
                  <a:pt x="36" y="86"/>
                </a:lnTo>
                <a:lnTo>
                  <a:pt x="38" y="98"/>
                </a:lnTo>
                <a:lnTo>
                  <a:pt x="44" y="106"/>
                </a:lnTo>
                <a:lnTo>
                  <a:pt x="44" y="106"/>
                </a:lnTo>
                <a:close/>
              </a:path>
            </a:pathLst>
          </a:custGeom>
          <a:solidFill>
            <a:srgbClr val="427AA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176388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42" y="2220449"/>
            <a:ext cx="3626562" cy="2765783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591034" y="1156216"/>
            <a:ext cx="2836950" cy="490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入职安全培训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410075" y="2351557"/>
            <a:ext cx="46628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法律法规：</a:t>
            </a:r>
            <a:r>
              <a:rPr lang="en-US" altLang="zh-CN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安全生产法</a:t>
            </a:r>
            <a:r>
              <a:rPr lang="en-US" altLang="zh-CN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en-US" altLang="zh-CN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消防法</a:t>
            </a:r>
            <a:r>
              <a:rPr lang="en-US" altLang="zh-CN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、</a:t>
            </a:r>
            <a:r>
              <a:rPr lang="en-US" altLang="zh-CN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《</a:t>
            </a:r>
            <a:r>
              <a:rPr lang="zh-CN" altLang="en-US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企业事业内部治安保卫条例</a:t>
            </a:r>
            <a:r>
              <a:rPr lang="en-US" altLang="zh-CN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》</a:t>
            </a: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公司</a:t>
            </a:r>
            <a:r>
              <a:rPr lang="en-US" altLang="zh-CN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QHSE</a:t>
            </a: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方针：</a:t>
            </a:r>
            <a:endParaRPr lang="en-US" altLang="zh-CN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16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   “安全第一、质量为先、以人为本、诚信服务”</a:t>
            </a: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；</a:t>
            </a:r>
            <a:endParaRPr lang="en-US" altLang="zh-CN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安全源于</a:t>
            </a: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设计；</a:t>
            </a:r>
            <a:endParaRPr lang="en-US" altLang="zh-CN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公司“九个严禁” 条例</a:t>
            </a:r>
            <a:r>
              <a:rPr lang="zh-CN" altLang="en-US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。</a:t>
            </a:r>
            <a:endParaRPr lang="zh-CN" altLang="en-US" sz="2000" dirty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91034" y="1689364"/>
            <a:ext cx="6928472" cy="424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实习入职第一天，安管部吴老师为我们带来安全培训。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21045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91034" y="1156216"/>
            <a:ext cx="2836950" cy="490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入职安全培训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080735" y="2208419"/>
            <a:ext cx="646331" cy="28404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ctr">
              <a:lnSpc>
                <a:spcPct val="125000"/>
              </a:lnSpc>
            </a:pPr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“九个严禁” 条例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953233" y="1735800"/>
            <a:ext cx="506681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严禁私自</a:t>
            </a: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安装设备；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严禁消防</a:t>
            </a: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通道堆物；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严禁开放</a:t>
            </a: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窗边堆物；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严禁设计人员违反强制性规定；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严禁将项目分包给无资质单位；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严禁未经公司同意私自驾驶公司车辆；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严禁不佩戴安全带乘坐公务用车；</a:t>
            </a:r>
            <a:endParaRPr lang="en-US" altLang="zh-CN" sz="2000" dirty="0" smtClean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sz="2000" dirty="0" smtClean="0">
                <a:solidFill>
                  <a:srgbClr val="005AAC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严禁不经审批出长途车。</a:t>
            </a:r>
            <a:endParaRPr lang="zh-CN" altLang="en-US" sz="2000" dirty="0">
              <a:solidFill>
                <a:srgbClr val="005AAC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509" y="3005223"/>
            <a:ext cx="786060" cy="9790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167539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91034" y="1156216"/>
            <a:ext cx="2836950" cy="490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企业安全管理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41" t="15355" r="12421" b="15641"/>
          <a:stretch>
            <a:fillRect/>
          </a:stretch>
        </p:blipFill>
        <p:spPr>
          <a:xfrm>
            <a:off x="634242" y="3025571"/>
            <a:ext cx="3170766" cy="2132801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84" t="11794" r="9685" b="14753"/>
          <a:stretch>
            <a:fillRect/>
          </a:stretch>
        </p:blipFill>
        <p:spPr>
          <a:xfrm>
            <a:off x="4334257" y="3025571"/>
            <a:ext cx="3106515" cy="216000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58166" y="5358938"/>
            <a:ext cx="3934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年度</a:t>
            </a:r>
            <a:r>
              <a:rPr lang="en-US" altLang="zh-CN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HSE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暨安全生产责任书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920384" y="5358938"/>
            <a:ext cx="3934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2017</a:t>
            </a:r>
            <a:r>
              <a:rPr lang="zh-CN" altLang="en-US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年度信访稳定和社会治安</a:t>
            </a:r>
            <a:endParaRPr lang="en-US" altLang="zh-CN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综合治理责任书</a:t>
            </a:r>
            <a:endParaRPr lang="zh-CN" altLang="en-US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91034" y="1728692"/>
            <a:ext cx="6928472" cy="1131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5000"/>
              </a:lnSpc>
              <a:buFont typeface="Wingdings" charset="2"/>
              <a:buChar char="Ø"/>
            </a:pPr>
            <a:r>
              <a:rPr lang="zh-CN" altLang="en-US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由各科室领导担任安全责任人，“谁主管、谁负责”；</a:t>
            </a:r>
            <a:endParaRPr lang="en-US" altLang="zh-CN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marL="285750" indent="-285750">
              <a:lnSpc>
                <a:spcPct val="125000"/>
              </a:lnSpc>
              <a:buFont typeface="Wingdings" charset="2"/>
              <a:buChar char="Ø"/>
            </a:pPr>
            <a:r>
              <a:rPr lang="zh-CN" altLang="en-US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明确部门“三员”：安全员、消防员、治保员；</a:t>
            </a:r>
            <a:endParaRPr lang="en-US" altLang="zh-CN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marL="285750" indent="-285750">
              <a:lnSpc>
                <a:spcPct val="125000"/>
              </a:lnSpc>
              <a:buFont typeface="Wingdings" charset="2"/>
              <a:buChar char="Ø"/>
            </a:pPr>
            <a:r>
              <a:rPr lang="zh-CN" altLang="en-US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满足安全生产指标、环境保护与职业健康指标等。</a:t>
            </a:r>
            <a:endParaRPr lang="zh-CN" altLang="en-US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8"/>
          <a:stretch>
            <a:fillRect/>
          </a:stretch>
        </p:blipFill>
        <p:spPr>
          <a:xfrm>
            <a:off x="591034" y="2208529"/>
            <a:ext cx="7992014" cy="2424349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1323444" y="156615"/>
            <a:ext cx="18917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91034" y="1156216"/>
            <a:ext cx="2836950" cy="490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企业安全管理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91034" y="4727888"/>
            <a:ext cx="3934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2017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年</a:t>
            </a:r>
            <a:r>
              <a:rPr lang="en-US" altLang="zh-CN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2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月安全绩效通报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91034" y="1689364"/>
            <a:ext cx="6928472" cy="424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安全绩效通报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208835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91034" y="1156216"/>
            <a:ext cx="34716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企业安全</a:t>
            </a:r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与</a:t>
            </a: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社会责任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0025" y="1822446"/>
            <a:ext cx="67151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安全</a:t>
            </a:r>
            <a:r>
              <a:rPr lang="zh-CN" altLang="en-US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意识 </a:t>
            </a:r>
            <a:r>
              <a:rPr lang="en-US" altLang="zh-CN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+ </a:t>
            </a:r>
            <a:r>
              <a:rPr lang="zh-CN" altLang="en-US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化工设计 </a:t>
            </a:r>
            <a:r>
              <a:rPr lang="en-US" altLang="zh-CN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= </a:t>
            </a:r>
            <a:r>
              <a:rPr lang="zh-CN" altLang="en-US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化工本质安全化设计</a:t>
            </a:r>
            <a:endParaRPr lang="zh-CN" altLang="en-US" sz="2400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34242" y="2396343"/>
            <a:ext cx="78465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最小化</a:t>
            </a:r>
            <a:r>
              <a:rPr lang="en-US" altLang="zh-CN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用较少量的危险物质；</a:t>
            </a:r>
            <a:endParaRPr lang="en-US" altLang="zh-CN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替代</a:t>
            </a: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物</a:t>
            </a:r>
            <a:r>
              <a:rPr lang="en-US" altLang="zh-CN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用较不危险的物质来替代危险的物质；</a:t>
            </a:r>
            <a:endParaRPr lang="en-US" altLang="zh-CN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调节</a:t>
            </a:r>
            <a:r>
              <a:rPr lang="en-US" altLang="zh-CN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用较不危险的条件、材料、形式；</a:t>
            </a:r>
            <a:endParaRPr lang="en-US" altLang="zh-CN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简化</a:t>
            </a:r>
            <a:r>
              <a:rPr lang="en-US" altLang="zh-CN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去掉不必要的复杂的危险性的设计设施。</a:t>
            </a:r>
            <a:endParaRPr lang="zh-CN" altLang="en-US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208835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91034" y="1156216"/>
            <a:ext cx="34716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企业安全与实验室安全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00025" y="1822446"/>
            <a:ext cx="6483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中石化集团公司：作业现场“七想七不干”</a:t>
            </a:r>
            <a:endParaRPr lang="zh-CN" altLang="en-US" sz="2400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"/>
          <a:stretch>
            <a:fillRect/>
          </a:stretch>
        </p:blipFill>
        <p:spPr>
          <a:xfrm>
            <a:off x="1553922" y="2347184"/>
            <a:ext cx="2366133" cy="159949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1242560" y="3946674"/>
            <a:ext cx="298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想安全禁令，不遵守不干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360370" y="3946674"/>
            <a:ext cx="2913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</a:t>
            </a:r>
            <a:r>
              <a:rPr lang="zh-CN" altLang="en-US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风险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，不清楚不干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b="1604"/>
          <a:stretch>
            <a:fillRect/>
          </a:stretch>
        </p:blipFill>
        <p:spPr>
          <a:xfrm>
            <a:off x="4593366" y="2347183"/>
            <a:ext cx="2447843" cy="1598400"/>
          </a:xfrm>
          <a:prstGeom prst="rect">
            <a:avLst/>
          </a:prstGeom>
        </p:spPr>
      </p:pic>
      <p:sp>
        <p:nvSpPr>
          <p:cNvPr id="28" name="文本框 27"/>
          <p:cNvSpPr txBox="1"/>
          <p:nvPr/>
        </p:nvSpPr>
        <p:spPr>
          <a:xfrm>
            <a:off x="1294058" y="5914406"/>
            <a:ext cx="2885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</a:t>
            </a:r>
            <a:r>
              <a:rPr lang="zh-CN" altLang="en-US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措施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，不完善不干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" b="1268"/>
          <a:stretch>
            <a:fillRect/>
          </a:stretch>
        </p:blipFill>
        <p:spPr>
          <a:xfrm>
            <a:off x="1589457" y="4316006"/>
            <a:ext cx="2407860" cy="1598400"/>
          </a:xfrm>
          <a:prstGeom prst="rect">
            <a:avLst/>
          </a:prstGeom>
        </p:spPr>
      </p:pic>
      <p:sp>
        <p:nvSpPr>
          <p:cNvPr id="31" name="文本框 30"/>
          <p:cNvSpPr txBox="1"/>
          <p:nvPr/>
        </p:nvSpPr>
        <p:spPr>
          <a:xfrm>
            <a:off x="4411639" y="5914406"/>
            <a:ext cx="2885859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想安全环境，不合格不干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33" name="图片 3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" t="1038" b="1679"/>
          <a:stretch>
            <a:fillRect/>
          </a:stretch>
        </p:blipFill>
        <p:spPr>
          <a:xfrm>
            <a:off x="4593366" y="4316006"/>
            <a:ext cx="2406516" cy="1598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208835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Four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实践与安全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91034" y="1156216"/>
            <a:ext cx="34716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企业安全与实验室安全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00025" y="1822446"/>
            <a:ext cx="6483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中石化集团公司：作业现场“七想七不干”</a:t>
            </a:r>
            <a:endParaRPr lang="zh-CN" altLang="en-US" sz="2400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242560" y="3956506"/>
            <a:ext cx="298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</a:t>
            </a:r>
            <a:r>
              <a:rPr lang="zh-CN" altLang="en-US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技能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，不具备不干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360370" y="3956506"/>
            <a:ext cx="2913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</a:t>
            </a:r>
            <a:r>
              <a:rPr lang="zh-CN" altLang="en-US" b="1" dirty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用品</a:t>
            </a:r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，不配齐不干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822604" y="5924238"/>
            <a:ext cx="2885859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想安全确认，不落实不干</a:t>
            </a:r>
            <a:endParaRPr lang="zh-CN" altLang="en-US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4" b="-1"/>
          <a:stretch>
            <a:fillRect/>
          </a:stretch>
        </p:blipFill>
        <p:spPr>
          <a:xfrm>
            <a:off x="1589457" y="2351846"/>
            <a:ext cx="2414787" cy="15984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219"/>
          <a:stretch>
            <a:fillRect/>
          </a:stretch>
        </p:blipFill>
        <p:spPr>
          <a:xfrm>
            <a:off x="4589285" y="2351846"/>
            <a:ext cx="2433777" cy="15984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1478" y="4325838"/>
            <a:ext cx="2303699" cy="1598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椭圆 5"/>
          <p:cNvSpPr/>
          <p:nvPr/>
        </p:nvSpPr>
        <p:spPr>
          <a:xfrm>
            <a:off x="1786032" y="2274050"/>
            <a:ext cx="1476684" cy="1476684"/>
          </a:xfrm>
          <a:prstGeom prst="ellipse">
            <a:avLst/>
          </a:prstGeom>
          <a:solidFill>
            <a:schemeClr val="bg1"/>
          </a:solidFill>
          <a:ln w="38100"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339886" y="2956947"/>
            <a:ext cx="366318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zh-CN" altLang="en-US" sz="54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  <a:sym typeface="+mn-lt"/>
              </a:rPr>
              <a:t>收获与感想</a:t>
            </a:r>
            <a:endParaRPr kumimoji="1" lang="zh-CN" altLang="en-US" sz="54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787309" y="2103714"/>
            <a:ext cx="2424062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>
              <a:defRPr kumimoji="1" sz="5400" b="1">
                <a:solidFill>
                  <a:schemeClr val="accent1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defRPr>
            </a:lvl1pPr>
          </a:lstStyle>
          <a:p>
            <a:r>
              <a:rPr lang="en-US" altLang="zh-CN" sz="4400" dirty="0">
                <a:solidFill>
                  <a:srgbClr val="427AAD"/>
                </a:solidFill>
              </a:rPr>
              <a:t>Part </a:t>
            </a:r>
            <a:r>
              <a:rPr lang="en-US" altLang="zh-CN" sz="4400" dirty="0" smtClean="0">
                <a:solidFill>
                  <a:srgbClr val="427AAD"/>
                </a:solidFill>
              </a:rPr>
              <a:t>Five</a:t>
            </a:r>
            <a:endParaRPr lang="zh-CN" altLang="en-US" sz="4400" dirty="0">
              <a:solidFill>
                <a:srgbClr val="427AAD"/>
              </a:solidFill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440175" y="2956947"/>
            <a:ext cx="3443225" cy="0"/>
          </a:xfrm>
          <a:prstGeom prst="line">
            <a:avLst/>
          </a:prstGeom>
          <a:ln w="38100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197"/>
          <p:cNvSpPr/>
          <p:nvPr/>
        </p:nvSpPr>
        <p:spPr bwMode="auto">
          <a:xfrm>
            <a:off x="2043396" y="3259354"/>
            <a:ext cx="941925" cy="228045"/>
          </a:xfrm>
          <a:custGeom>
            <a:avLst/>
            <a:gdLst>
              <a:gd name="T0" fmla="*/ 170 w 190"/>
              <a:gd name="T1" fmla="*/ 0 h 46"/>
              <a:gd name="T2" fmla="*/ 170 w 190"/>
              <a:gd name="T3" fmla="*/ 0 h 46"/>
              <a:gd name="T4" fmla="*/ 178 w 190"/>
              <a:gd name="T5" fmla="*/ 4 h 46"/>
              <a:gd name="T6" fmla="*/ 184 w 190"/>
              <a:gd name="T7" fmla="*/ 8 h 46"/>
              <a:gd name="T8" fmla="*/ 188 w 190"/>
              <a:gd name="T9" fmla="*/ 12 h 46"/>
              <a:gd name="T10" fmla="*/ 190 w 190"/>
              <a:gd name="T11" fmla="*/ 18 h 46"/>
              <a:gd name="T12" fmla="*/ 190 w 190"/>
              <a:gd name="T13" fmla="*/ 18 h 46"/>
              <a:gd name="T14" fmla="*/ 188 w 190"/>
              <a:gd name="T15" fmla="*/ 24 h 46"/>
              <a:gd name="T16" fmla="*/ 182 w 190"/>
              <a:gd name="T17" fmla="*/ 28 h 46"/>
              <a:gd name="T18" fmla="*/ 174 w 190"/>
              <a:gd name="T19" fmla="*/ 34 h 46"/>
              <a:gd name="T20" fmla="*/ 162 w 190"/>
              <a:gd name="T21" fmla="*/ 38 h 46"/>
              <a:gd name="T22" fmla="*/ 148 w 190"/>
              <a:gd name="T23" fmla="*/ 42 h 46"/>
              <a:gd name="T24" fmla="*/ 132 w 190"/>
              <a:gd name="T25" fmla="*/ 44 h 46"/>
              <a:gd name="T26" fmla="*/ 114 w 190"/>
              <a:gd name="T27" fmla="*/ 46 h 46"/>
              <a:gd name="T28" fmla="*/ 96 w 190"/>
              <a:gd name="T29" fmla="*/ 46 h 46"/>
              <a:gd name="T30" fmla="*/ 96 w 190"/>
              <a:gd name="T31" fmla="*/ 46 h 46"/>
              <a:gd name="T32" fmla="*/ 76 w 190"/>
              <a:gd name="T33" fmla="*/ 46 h 46"/>
              <a:gd name="T34" fmla="*/ 58 w 190"/>
              <a:gd name="T35" fmla="*/ 44 h 46"/>
              <a:gd name="T36" fmla="*/ 42 w 190"/>
              <a:gd name="T37" fmla="*/ 42 h 46"/>
              <a:gd name="T38" fmla="*/ 28 w 190"/>
              <a:gd name="T39" fmla="*/ 38 h 46"/>
              <a:gd name="T40" fmla="*/ 16 w 190"/>
              <a:gd name="T41" fmla="*/ 34 h 46"/>
              <a:gd name="T42" fmla="*/ 8 w 190"/>
              <a:gd name="T43" fmla="*/ 28 h 46"/>
              <a:gd name="T44" fmla="*/ 2 w 190"/>
              <a:gd name="T45" fmla="*/ 24 h 46"/>
              <a:gd name="T46" fmla="*/ 0 w 190"/>
              <a:gd name="T47" fmla="*/ 18 h 46"/>
              <a:gd name="T48" fmla="*/ 0 w 190"/>
              <a:gd name="T49" fmla="*/ 18 h 46"/>
              <a:gd name="T50" fmla="*/ 2 w 190"/>
              <a:gd name="T51" fmla="*/ 12 h 46"/>
              <a:gd name="T52" fmla="*/ 6 w 190"/>
              <a:gd name="T53" fmla="*/ 8 h 46"/>
              <a:gd name="T54" fmla="*/ 12 w 190"/>
              <a:gd name="T55" fmla="*/ 4 h 46"/>
              <a:gd name="T56" fmla="*/ 20 w 190"/>
              <a:gd name="T57" fmla="*/ 0 h 46"/>
              <a:gd name="T58" fmla="*/ 20 w 190"/>
              <a:gd name="T59" fmla="*/ 0 h 46"/>
              <a:gd name="T60" fmla="*/ 18 w 190"/>
              <a:gd name="T61" fmla="*/ 2 h 46"/>
              <a:gd name="T62" fmla="*/ 16 w 190"/>
              <a:gd name="T63" fmla="*/ 6 h 46"/>
              <a:gd name="T64" fmla="*/ 16 w 190"/>
              <a:gd name="T65" fmla="*/ 6 h 46"/>
              <a:gd name="T66" fmla="*/ 18 w 190"/>
              <a:gd name="T67" fmla="*/ 10 h 46"/>
              <a:gd name="T68" fmla="*/ 22 w 190"/>
              <a:gd name="T69" fmla="*/ 14 h 46"/>
              <a:gd name="T70" fmla="*/ 30 w 190"/>
              <a:gd name="T71" fmla="*/ 18 h 46"/>
              <a:gd name="T72" fmla="*/ 40 w 190"/>
              <a:gd name="T73" fmla="*/ 20 h 46"/>
              <a:gd name="T74" fmla="*/ 64 w 190"/>
              <a:gd name="T75" fmla="*/ 24 h 46"/>
              <a:gd name="T76" fmla="*/ 96 w 190"/>
              <a:gd name="T77" fmla="*/ 26 h 46"/>
              <a:gd name="T78" fmla="*/ 96 w 190"/>
              <a:gd name="T79" fmla="*/ 26 h 46"/>
              <a:gd name="T80" fmla="*/ 126 w 190"/>
              <a:gd name="T81" fmla="*/ 24 h 46"/>
              <a:gd name="T82" fmla="*/ 152 w 190"/>
              <a:gd name="T83" fmla="*/ 20 h 46"/>
              <a:gd name="T84" fmla="*/ 162 w 190"/>
              <a:gd name="T85" fmla="*/ 18 h 46"/>
              <a:gd name="T86" fmla="*/ 168 w 190"/>
              <a:gd name="T87" fmla="*/ 14 h 46"/>
              <a:gd name="T88" fmla="*/ 174 w 190"/>
              <a:gd name="T89" fmla="*/ 10 h 46"/>
              <a:gd name="T90" fmla="*/ 174 w 190"/>
              <a:gd name="T91" fmla="*/ 6 h 46"/>
              <a:gd name="T92" fmla="*/ 174 w 190"/>
              <a:gd name="T93" fmla="*/ 6 h 46"/>
              <a:gd name="T94" fmla="*/ 174 w 190"/>
              <a:gd name="T95" fmla="*/ 2 h 46"/>
              <a:gd name="T96" fmla="*/ 170 w 190"/>
              <a:gd name="T97" fmla="*/ 0 h 46"/>
              <a:gd name="T98" fmla="*/ 170 w 190"/>
              <a:gd name="T99" fmla="*/ 0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90" h="46">
                <a:moveTo>
                  <a:pt x="170" y="0"/>
                </a:moveTo>
                <a:lnTo>
                  <a:pt x="170" y="0"/>
                </a:lnTo>
                <a:lnTo>
                  <a:pt x="178" y="4"/>
                </a:lnTo>
                <a:lnTo>
                  <a:pt x="184" y="8"/>
                </a:lnTo>
                <a:lnTo>
                  <a:pt x="188" y="12"/>
                </a:lnTo>
                <a:lnTo>
                  <a:pt x="190" y="18"/>
                </a:lnTo>
                <a:lnTo>
                  <a:pt x="190" y="18"/>
                </a:lnTo>
                <a:lnTo>
                  <a:pt x="188" y="24"/>
                </a:lnTo>
                <a:lnTo>
                  <a:pt x="182" y="28"/>
                </a:lnTo>
                <a:lnTo>
                  <a:pt x="174" y="34"/>
                </a:lnTo>
                <a:lnTo>
                  <a:pt x="162" y="38"/>
                </a:lnTo>
                <a:lnTo>
                  <a:pt x="148" y="42"/>
                </a:lnTo>
                <a:lnTo>
                  <a:pt x="132" y="44"/>
                </a:lnTo>
                <a:lnTo>
                  <a:pt x="114" y="46"/>
                </a:lnTo>
                <a:lnTo>
                  <a:pt x="96" y="46"/>
                </a:lnTo>
                <a:lnTo>
                  <a:pt x="96" y="46"/>
                </a:lnTo>
                <a:lnTo>
                  <a:pt x="76" y="46"/>
                </a:lnTo>
                <a:lnTo>
                  <a:pt x="58" y="44"/>
                </a:lnTo>
                <a:lnTo>
                  <a:pt x="42" y="42"/>
                </a:lnTo>
                <a:lnTo>
                  <a:pt x="28" y="38"/>
                </a:lnTo>
                <a:lnTo>
                  <a:pt x="16" y="34"/>
                </a:lnTo>
                <a:lnTo>
                  <a:pt x="8" y="28"/>
                </a:lnTo>
                <a:lnTo>
                  <a:pt x="2" y="24"/>
                </a:lnTo>
                <a:lnTo>
                  <a:pt x="0" y="18"/>
                </a:lnTo>
                <a:lnTo>
                  <a:pt x="0" y="18"/>
                </a:lnTo>
                <a:lnTo>
                  <a:pt x="2" y="12"/>
                </a:lnTo>
                <a:lnTo>
                  <a:pt x="6" y="8"/>
                </a:lnTo>
                <a:lnTo>
                  <a:pt x="12" y="4"/>
                </a:lnTo>
                <a:lnTo>
                  <a:pt x="20" y="0"/>
                </a:lnTo>
                <a:lnTo>
                  <a:pt x="20" y="0"/>
                </a:lnTo>
                <a:lnTo>
                  <a:pt x="18" y="2"/>
                </a:lnTo>
                <a:lnTo>
                  <a:pt x="16" y="6"/>
                </a:lnTo>
                <a:lnTo>
                  <a:pt x="16" y="6"/>
                </a:lnTo>
                <a:lnTo>
                  <a:pt x="18" y="10"/>
                </a:lnTo>
                <a:lnTo>
                  <a:pt x="22" y="14"/>
                </a:lnTo>
                <a:lnTo>
                  <a:pt x="30" y="18"/>
                </a:lnTo>
                <a:lnTo>
                  <a:pt x="40" y="20"/>
                </a:lnTo>
                <a:lnTo>
                  <a:pt x="64" y="24"/>
                </a:lnTo>
                <a:lnTo>
                  <a:pt x="96" y="26"/>
                </a:lnTo>
                <a:lnTo>
                  <a:pt x="96" y="26"/>
                </a:lnTo>
                <a:lnTo>
                  <a:pt x="126" y="24"/>
                </a:lnTo>
                <a:lnTo>
                  <a:pt x="152" y="20"/>
                </a:lnTo>
                <a:lnTo>
                  <a:pt x="162" y="18"/>
                </a:lnTo>
                <a:lnTo>
                  <a:pt x="168" y="14"/>
                </a:lnTo>
                <a:lnTo>
                  <a:pt x="174" y="10"/>
                </a:lnTo>
                <a:lnTo>
                  <a:pt x="174" y="6"/>
                </a:lnTo>
                <a:lnTo>
                  <a:pt x="174" y="6"/>
                </a:lnTo>
                <a:lnTo>
                  <a:pt x="174" y="2"/>
                </a:lnTo>
                <a:lnTo>
                  <a:pt x="170" y="0"/>
                </a:lnTo>
                <a:lnTo>
                  <a:pt x="170" y="0"/>
                </a:lnTo>
                <a:close/>
              </a:path>
            </a:pathLst>
          </a:custGeom>
          <a:solidFill>
            <a:srgbClr val="427AA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" name="Freeform 198"/>
          <p:cNvSpPr>
            <a:spLocks noEditPoints="1"/>
          </p:cNvSpPr>
          <p:nvPr/>
        </p:nvSpPr>
        <p:spPr bwMode="auto">
          <a:xfrm>
            <a:off x="2152460" y="2565304"/>
            <a:ext cx="723796" cy="783285"/>
          </a:xfrm>
          <a:custGeom>
            <a:avLst/>
            <a:gdLst>
              <a:gd name="T0" fmla="*/ 34 w 146"/>
              <a:gd name="T1" fmla="*/ 8 h 158"/>
              <a:gd name="T2" fmla="*/ 44 w 146"/>
              <a:gd name="T3" fmla="*/ 24 h 158"/>
              <a:gd name="T4" fmla="*/ 38 w 146"/>
              <a:gd name="T5" fmla="*/ 36 h 158"/>
              <a:gd name="T6" fmla="*/ 26 w 146"/>
              <a:gd name="T7" fmla="*/ 42 h 158"/>
              <a:gd name="T8" fmla="*/ 10 w 146"/>
              <a:gd name="T9" fmla="*/ 30 h 158"/>
              <a:gd name="T10" fmla="*/ 10 w 146"/>
              <a:gd name="T11" fmla="*/ 18 h 158"/>
              <a:gd name="T12" fmla="*/ 26 w 146"/>
              <a:gd name="T13" fmla="*/ 6 h 158"/>
              <a:gd name="T14" fmla="*/ 120 w 146"/>
              <a:gd name="T15" fmla="*/ 6 h 158"/>
              <a:gd name="T16" fmla="*/ 104 w 146"/>
              <a:gd name="T17" fmla="*/ 18 h 158"/>
              <a:gd name="T18" fmla="*/ 104 w 146"/>
              <a:gd name="T19" fmla="*/ 30 h 158"/>
              <a:gd name="T20" fmla="*/ 120 w 146"/>
              <a:gd name="T21" fmla="*/ 42 h 158"/>
              <a:gd name="T22" fmla="*/ 132 w 146"/>
              <a:gd name="T23" fmla="*/ 36 h 158"/>
              <a:gd name="T24" fmla="*/ 136 w 146"/>
              <a:gd name="T25" fmla="*/ 24 h 158"/>
              <a:gd name="T26" fmla="*/ 126 w 146"/>
              <a:gd name="T27" fmla="*/ 8 h 158"/>
              <a:gd name="T28" fmla="*/ 102 w 146"/>
              <a:gd name="T29" fmla="*/ 106 h 158"/>
              <a:gd name="T30" fmla="*/ 120 w 146"/>
              <a:gd name="T31" fmla="*/ 120 h 158"/>
              <a:gd name="T32" fmla="*/ 138 w 146"/>
              <a:gd name="T33" fmla="*/ 100 h 158"/>
              <a:gd name="T34" fmla="*/ 146 w 146"/>
              <a:gd name="T35" fmla="*/ 90 h 158"/>
              <a:gd name="T36" fmla="*/ 146 w 146"/>
              <a:gd name="T37" fmla="*/ 60 h 158"/>
              <a:gd name="T38" fmla="*/ 136 w 146"/>
              <a:gd name="T39" fmla="*/ 46 h 158"/>
              <a:gd name="T40" fmla="*/ 110 w 146"/>
              <a:gd name="T41" fmla="*/ 44 h 158"/>
              <a:gd name="T42" fmla="*/ 110 w 146"/>
              <a:gd name="T43" fmla="*/ 52 h 158"/>
              <a:gd name="T44" fmla="*/ 110 w 146"/>
              <a:gd name="T45" fmla="*/ 86 h 158"/>
              <a:gd name="T46" fmla="*/ 102 w 146"/>
              <a:gd name="T47" fmla="*/ 106 h 158"/>
              <a:gd name="T48" fmla="*/ 80 w 146"/>
              <a:gd name="T49" fmla="*/ 2 h 158"/>
              <a:gd name="T50" fmla="*/ 92 w 146"/>
              <a:gd name="T51" fmla="*/ 18 h 158"/>
              <a:gd name="T52" fmla="*/ 86 w 146"/>
              <a:gd name="T53" fmla="*/ 32 h 158"/>
              <a:gd name="T54" fmla="*/ 74 w 146"/>
              <a:gd name="T55" fmla="*/ 38 h 158"/>
              <a:gd name="T56" fmla="*/ 56 w 146"/>
              <a:gd name="T57" fmla="*/ 26 h 158"/>
              <a:gd name="T58" fmla="*/ 56 w 146"/>
              <a:gd name="T59" fmla="*/ 12 h 158"/>
              <a:gd name="T60" fmla="*/ 74 w 146"/>
              <a:gd name="T61" fmla="*/ 0 h 158"/>
              <a:gd name="T62" fmla="*/ 92 w 146"/>
              <a:gd name="T63" fmla="*/ 158 h 158"/>
              <a:gd name="T64" fmla="*/ 68 w 146"/>
              <a:gd name="T65" fmla="*/ 158 h 158"/>
              <a:gd name="T66" fmla="*/ 54 w 146"/>
              <a:gd name="T67" fmla="*/ 102 h 158"/>
              <a:gd name="T68" fmla="*/ 44 w 146"/>
              <a:gd name="T69" fmla="*/ 92 h 158"/>
              <a:gd name="T70" fmla="*/ 44 w 146"/>
              <a:gd name="T71" fmla="*/ 58 h 158"/>
              <a:gd name="T72" fmla="*/ 56 w 146"/>
              <a:gd name="T73" fmla="*/ 42 h 158"/>
              <a:gd name="T74" fmla="*/ 84 w 146"/>
              <a:gd name="T75" fmla="*/ 42 h 158"/>
              <a:gd name="T76" fmla="*/ 100 w 146"/>
              <a:gd name="T77" fmla="*/ 52 h 158"/>
              <a:gd name="T78" fmla="*/ 102 w 146"/>
              <a:gd name="T79" fmla="*/ 86 h 158"/>
              <a:gd name="T80" fmla="*/ 96 w 146"/>
              <a:gd name="T81" fmla="*/ 100 h 158"/>
              <a:gd name="T82" fmla="*/ 44 w 146"/>
              <a:gd name="T83" fmla="*/ 106 h 158"/>
              <a:gd name="T84" fmla="*/ 26 w 146"/>
              <a:gd name="T85" fmla="*/ 120 h 158"/>
              <a:gd name="T86" fmla="*/ 8 w 146"/>
              <a:gd name="T87" fmla="*/ 100 h 158"/>
              <a:gd name="T88" fmla="*/ 0 w 146"/>
              <a:gd name="T89" fmla="*/ 90 h 158"/>
              <a:gd name="T90" fmla="*/ 0 w 146"/>
              <a:gd name="T91" fmla="*/ 60 h 158"/>
              <a:gd name="T92" fmla="*/ 10 w 146"/>
              <a:gd name="T93" fmla="*/ 46 h 158"/>
              <a:gd name="T94" fmla="*/ 36 w 146"/>
              <a:gd name="T95" fmla="*/ 44 h 158"/>
              <a:gd name="T96" fmla="*/ 36 w 146"/>
              <a:gd name="T97" fmla="*/ 52 h 158"/>
              <a:gd name="T98" fmla="*/ 36 w 146"/>
              <a:gd name="T99" fmla="*/ 86 h 158"/>
              <a:gd name="T100" fmla="*/ 44 w 146"/>
              <a:gd name="T101" fmla="*/ 106 h 1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46" h="158">
                <a:moveTo>
                  <a:pt x="26" y="6"/>
                </a:moveTo>
                <a:lnTo>
                  <a:pt x="26" y="6"/>
                </a:lnTo>
                <a:lnTo>
                  <a:pt x="34" y="8"/>
                </a:lnTo>
                <a:lnTo>
                  <a:pt x="38" y="12"/>
                </a:lnTo>
                <a:lnTo>
                  <a:pt x="42" y="18"/>
                </a:lnTo>
                <a:lnTo>
                  <a:pt x="44" y="24"/>
                </a:lnTo>
                <a:lnTo>
                  <a:pt x="44" y="24"/>
                </a:lnTo>
                <a:lnTo>
                  <a:pt x="42" y="30"/>
                </a:lnTo>
                <a:lnTo>
                  <a:pt x="38" y="36"/>
                </a:lnTo>
                <a:lnTo>
                  <a:pt x="34" y="40"/>
                </a:lnTo>
                <a:lnTo>
                  <a:pt x="26" y="42"/>
                </a:lnTo>
                <a:lnTo>
                  <a:pt x="26" y="42"/>
                </a:lnTo>
                <a:lnTo>
                  <a:pt x="20" y="40"/>
                </a:lnTo>
                <a:lnTo>
                  <a:pt x="14" y="36"/>
                </a:lnTo>
                <a:lnTo>
                  <a:pt x="10" y="30"/>
                </a:lnTo>
                <a:lnTo>
                  <a:pt x="10" y="24"/>
                </a:lnTo>
                <a:lnTo>
                  <a:pt x="10" y="24"/>
                </a:lnTo>
                <a:lnTo>
                  <a:pt x="10" y="18"/>
                </a:lnTo>
                <a:lnTo>
                  <a:pt x="14" y="12"/>
                </a:lnTo>
                <a:lnTo>
                  <a:pt x="20" y="8"/>
                </a:lnTo>
                <a:lnTo>
                  <a:pt x="26" y="6"/>
                </a:lnTo>
                <a:lnTo>
                  <a:pt x="26" y="6"/>
                </a:lnTo>
                <a:close/>
                <a:moveTo>
                  <a:pt x="120" y="6"/>
                </a:moveTo>
                <a:lnTo>
                  <a:pt x="120" y="6"/>
                </a:lnTo>
                <a:lnTo>
                  <a:pt x="112" y="8"/>
                </a:lnTo>
                <a:lnTo>
                  <a:pt x="108" y="12"/>
                </a:lnTo>
                <a:lnTo>
                  <a:pt x="104" y="18"/>
                </a:lnTo>
                <a:lnTo>
                  <a:pt x="102" y="24"/>
                </a:lnTo>
                <a:lnTo>
                  <a:pt x="102" y="24"/>
                </a:lnTo>
                <a:lnTo>
                  <a:pt x="104" y="30"/>
                </a:lnTo>
                <a:lnTo>
                  <a:pt x="108" y="36"/>
                </a:lnTo>
                <a:lnTo>
                  <a:pt x="112" y="40"/>
                </a:lnTo>
                <a:lnTo>
                  <a:pt x="120" y="42"/>
                </a:lnTo>
                <a:lnTo>
                  <a:pt x="120" y="42"/>
                </a:lnTo>
                <a:lnTo>
                  <a:pt x="126" y="40"/>
                </a:lnTo>
                <a:lnTo>
                  <a:pt x="132" y="36"/>
                </a:lnTo>
                <a:lnTo>
                  <a:pt x="136" y="30"/>
                </a:lnTo>
                <a:lnTo>
                  <a:pt x="136" y="24"/>
                </a:lnTo>
                <a:lnTo>
                  <a:pt x="136" y="24"/>
                </a:lnTo>
                <a:lnTo>
                  <a:pt x="136" y="18"/>
                </a:lnTo>
                <a:lnTo>
                  <a:pt x="132" y="12"/>
                </a:lnTo>
                <a:lnTo>
                  <a:pt x="126" y="8"/>
                </a:lnTo>
                <a:lnTo>
                  <a:pt x="120" y="6"/>
                </a:lnTo>
                <a:lnTo>
                  <a:pt x="120" y="6"/>
                </a:lnTo>
                <a:close/>
                <a:moveTo>
                  <a:pt x="102" y="106"/>
                </a:moveTo>
                <a:lnTo>
                  <a:pt x="102" y="152"/>
                </a:lnTo>
                <a:lnTo>
                  <a:pt x="114" y="152"/>
                </a:lnTo>
                <a:lnTo>
                  <a:pt x="120" y="120"/>
                </a:lnTo>
                <a:lnTo>
                  <a:pt x="124" y="152"/>
                </a:lnTo>
                <a:lnTo>
                  <a:pt x="138" y="152"/>
                </a:lnTo>
                <a:lnTo>
                  <a:pt x="138" y="100"/>
                </a:lnTo>
                <a:lnTo>
                  <a:pt x="138" y="100"/>
                </a:lnTo>
                <a:lnTo>
                  <a:pt x="144" y="94"/>
                </a:lnTo>
                <a:lnTo>
                  <a:pt x="146" y="90"/>
                </a:lnTo>
                <a:lnTo>
                  <a:pt x="146" y="86"/>
                </a:lnTo>
                <a:lnTo>
                  <a:pt x="146" y="60"/>
                </a:lnTo>
                <a:lnTo>
                  <a:pt x="146" y="60"/>
                </a:lnTo>
                <a:lnTo>
                  <a:pt x="146" y="54"/>
                </a:lnTo>
                <a:lnTo>
                  <a:pt x="142" y="48"/>
                </a:lnTo>
                <a:lnTo>
                  <a:pt x="136" y="46"/>
                </a:lnTo>
                <a:lnTo>
                  <a:pt x="130" y="44"/>
                </a:lnTo>
                <a:lnTo>
                  <a:pt x="110" y="44"/>
                </a:lnTo>
                <a:lnTo>
                  <a:pt x="110" y="44"/>
                </a:lnTo>
                <a:lnTo>
                  <a:pt x="106" y="44"/>
                </a:lnTo>
                <a:lnTo>
                  <a:pt x="106" y="44"/>
                </a:lnTo>
                <a:lnTo>
                  <a:pt x="110" y="52"/>
                </a:lnTo>
                <a:lnTo>
                  <a:pt x="110" y="58"/>
                </a:lnTo>
                <a:lnTo>
                  <a:pt x="110" y="86"/>
                </a:lnTo>
                <a:lnTo>
                  <a:pt x="110" y="86"/>
                </a:lnTo>
                <a:lnTo>
                  <a:pt x="108" y="98"/>
                </a:lnTo>
                <a:lnTo>
                  <a:pt x="102" y="106"/>
                </a:lnTo>
                <a:lnTo>
                  <a:pt x="102" y="106"/>
                </a:lnTo>
                <a:close/>
                <a:moveTo>
                  <a:pt x="74" y="0"/>
                </a:moveTo>
                <a:lnTo>
                  <a:pt x="74" y="0"/>
                </a:lnTo>
                <a:lnTo>
                  <a:pt x="80" y="2"/>
                </a:lnTo>
                <a:lnTo>
                  <a:pt x="86" y="6"/>
                </a:lnTo>
                <a:lnTo>
                  <a:pt x="90" y="12"/>
                </a:lnTo>
                <a:lnTo>
                  <a:pt x="92" y="18"/>
                </a:lnTo>
                <a:lnTo>
                  <a:pt x="92" y="18"/>
                </a:lnTo>
                <a:lnTo>
                  <a:pt x="90" y="26"/>
                </a:lnTo>
                <a:lnTo>
                  <a:pt x="86" y="32"/>
                </a:lnTo>
                <a:lnTo>
                  <a:pt x="80" y="36"/>
                </a:lnTo>
                <a:lnTo>
                  <a:pt x="74" y="38"/>
                </a:lnTo>
                <a:lnTo>
                  <a:pt x="74" y="38"/>
                </a:lnTo>
                <a:lnTo>
                  <a:pt x="66" y="36"/>
                </a:lnTo>
                <a:lnTo>
                  <a:pt x="60" y="32"/>
                </a:lnTo>
                <a:lnTo>
                  <a:pt x="56" y="26"/>
                </a:lnTo>
                <a:lnTo>
                  <a:pt x="54" y="18"/>
                </a:lnTo>
                <a:lnTo>
                  <a:pt x="54" y="18"/>
                </a:lnTo>
                <a:lnTo>
                  <a:pt x="56" y="12"/>
                </a:lnTo>
                <a:lnTo>
                  <a:pt x="60" y="6"/>
                </a:lnTo>
                <a:lnTo>
                  <a:pt x="66" y="2"/>
                </a:lnTo>
                <a:lnTo>
                  <a:pt x="74" y="0"/>
                </a:lnTo>
                <a:lnTo>
                  <a:pt x="74" y="0"/>
                </a:lnTo>
                <a:close/>
                <a:moveTo>
                  <a:pt x="92" y="102"/>
                </a:moveTo>
                <a:lnTo>
                  <a:pt x="92" y="158"/>
                </a:lnTo>
                <a:lnTo>
                  <a:pt x="78" y="158"/>
                </a:lnTo>
                <a:lnTo>
                  <a:pt x="74" y="122"/>
                </a:lnTo>
                <a:lnTo>
                  <a:pt x="68" y="158"/>
                </a:lnTo>
                <a:lnTo>
                  <a:pt x="54" y="158"/>
                </a:lnTo>
                <a:lnTo>
                  <a:pt x="54" y="102"/>
                </a:lnTo>
                <a:lnTo>
                  <a:pt x="54" y="102"/>
                </a:lnTo>
                <a:lnTo>
                  <a:pt x="50" y="100"/>
                </a:lnTo>
                <a:lnTo>
                  <a:pt x="46" y="96"/>
                </a:lnTo>
                <a:lnTo>
                  <a:pt x="44" y="92"/>
                </a:lnTo>
                <a:lnTo>
                  <a:pt x="44" y="86"/>
                </a:lnTo>
                <a:lnTo>
                  <a:pt x="44" y="58"/>
                </a:lnTo>
                <a:lnTo>
                  <a:pt x="44" y="58"/>
                </a:lnTo>
                <a:lnTo>
                  <a:pt x="46" y="52"/>
                </a:lnTo>
                <a:lnTo>
                  <a:pt x="50" y="46"/>
                </a:lnTo>
                <a:lnTo>
                  <a:pt x="56" y="42"/>
                </a:lnTo>
                <a:lnTo>
                  <a:pt x="62" y="42"/>
                </a:lnTo>
                <a:lnTo>
                  <a:pt x="84" y="42"/>
                </a:lnTo>
                <a:lnTo>
                  <a:pt x="84" y="42"/>
                </a:lnTo>
                <a:lnTo>
                  <a:pt x="90" y="42"/>
                </a:lnTo>
                <a:lnTo>
                  <a:pt x="96" y="46"/>
                </a:lnTo>
                <a:lnTo>
                  <a:pt x="100" y="52"/>
                </a:lnTo>
                <a:lnTo>
                  <a:pt x="102" y="58"/>
                </a:lnTo>
                <a:lnTo>
                  <a:pt x="102" y="86"/>
                </a:lnTo>
                <a:lnTo>
                  <a:pt x="102" y="86"/>
                </a:lnTo>
                <a:lnTo>
                  <a:pt x="102" y="92"/>
                </a:lnTo>
                <a:lnTo>
                  <a:pt x="100" y="96"/>
                </a:lnTo>
                <a:lnTo>
                  <a:pt x="96" y="100"/>
                </a:lnTo>
                <a:lnTo>
                  <a:pt x="92" y="102"/>
                </a:lnTo>
                <a:lnTo>
                  <a:pt x="92" y="102"/>
                </a:lnTo>
                <a:close/>
                <a:moveTo>
                  <a:pt x="44" y="106"/>
                </a:moveTo>
                <a:lnTo>
                  <a:pt x="44" y="152"/>
                </a:lnTo>
                <a:lnTo>
                  <a:pt x="32" y="152"/>
                </a:lnTo>
                <a:lnTo>
                  <a:pt x="26" y="120"/>
                </a:lnTo>
                <a:lnTo>
                  <a:pt x="22" y="152"/>
                </a:lnTo>
                <a:lnTo>
                  <a:pt x="8" y="152"/>
                </a:lnTo>
                <a:lnTo>
                  <a:pt x="8" y="100"/>
                </a:lnTo>
                <a:lnTo>
                  <a:pt x="8" y="100"/>
                </a:lnTo>
                <a:lnTo>
                  <a:pt x="2" y="94"/>
                </a:lnTo>
                <a:lnTo>
                  <a:pt x="0" y="90"/>
                </a:lnTo>
                <a:lnTo>
                  <a:pt x="0" y="86"/>
                </a:lnTo>
                <a:lnTo>
                  <a:pt x="0" y="60"/>
                </a:lnTo>
                <a:lnTo>
                  <a:pt x="0" y="60"/>
                </a:lnTo>
                <a:lnTo>
                  <a:pt x="2" y="54"/>
                </a:lnTo>
                <a:lnTo>
                  <a:pt x="4" y="48"/>
                </a:lnTo>
                <a:lnTo>
                  <a:pt x="10" y="46"/>
                </a:lnTo>
                <a:lnTo>
                  <a:pt x="16" y="44"/>
                </a:lnTo>
                <a:lnTo>
                  <a:pt x="36" y="44"/>
                </a:lnTo>
                <a:lnTo>
                  <a:pt x="36" y="44"/>
                </a:lnTo>
                <a:lnTo>
                  <a:pt x="40" y="44"/>
                </a:lnTo>
                <a:lnTo>
                  <a:pt x="40" y="44"/>
                </a:lnTo>
                <a:lnTo>
                  <a:pt x="36" y="52"/>
                </a:lnTo>
                <a:lnTo>
                  <a:pt x="36" y="58"/>
                </a:lnTo>
                <a:lnTo>
                  <a:pt x="36" y="86"/>
                </a:lnTo>
                <a:lnTo>
                  <a:pt x="36" y="86"/>
                </a:lnTo>
                <a:lnTo>
                  <a:pt x="38" y="98"/>
                </a:lnTo>
                <a:lnTo>
                  <a:pt x="44" y="106"/>
                </a:lnTo>
                <a:lnTo>
                  <a:pt x="44" y="106"/>
                </a:lnTo>
                <a:close/>
              </a:path>
            </a:pathLst>
          </a:custGeom>
          <a:solidFill>
            <a:srgbClr val="427AA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23444" y="156615"/>
            <a:ext cx="186816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Five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收获与感想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119" y="2831692"/>
            <a:ext cx="2301494" cy="3240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012" y="2597248"/>
            <a:ext cx="2291546" cy="3240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197" y="2833073"/>
            <a:ext cx="2300102" cy="3240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400" y="2597248"/>
            <a:ext cx="2296792" cy="3240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文本框 12"/>
          <p:cNvSpPr txBox="1"/>
          <p:nvPr/>
        </p:nvSpPr>
        <p:spPr>
          <a:xfrm>
            <a:off x="1231141" y="1276862"/>
            <a:ext cx="68577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团队建设离不开每位同学的付出！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1231141" y="1878099"/>
            <a:ext cx="6928472" cy="424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每位同学都参与到简报制作中，定期交流实践收获与感想。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142" y="2427295"/>
            <a:ext cx="3114615" cy="289315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558" y="2427294"/>
            <a:ext cx="3100071" cy="289315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462634" y="5749925"/>
            <a:ext cx="4491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同学们绘制的管道布置图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6" name="下箭头 5"/>
          <p:cNvSpPr/>
          <p:nvPr/>
        </p:nvSpPr>
        <p:spPr>
          <a:xfrm rot="10800000">
            <a:off x="3746719" y="5420412"/>
            <a:ext cx="1923068" cy="329513"/>
          </a:xfrm>
          <a:prstGeom prst="downArrow">
            <a:avLst/>
          </a:prstGeom>
          <a:solidFill>
            <a:srgbClr val="427AA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>
            <a:off x="1231141" y="1276862"/>
            <a:ext cx="6857781" cy="490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项目开展离不开各科室同学的通力合作！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231141" y="1878099"/>
            <a:ext cx="6928472" cy="424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配管室同学以同一项目为背景，互相学习，共同进步。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323444" y="156615"/>
            <a:ext cx="186816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Five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收获与感想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文本框 20"/>
          <p:cNvSpPr txBox="1"/>
          <p:nvPr/>
        </p:nvSpPr>
        <p:spPr>
          <a:xfrm>
            <a:off x="1231141" y="1276862"/>
            <a:ext cx="68577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4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安全是重中之重！</a:t>
            </a:r>
            <a:endParaRPr lang="zh-CN" altLang="en-US" sz="24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323444" y="156615"/>
            <a:ext cx="186816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Five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收获与感想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231141" y="1878099"/>
            <a:ext cx="6928472" cy="424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5000"/>
              </a:lnSpc>
            </a:pPr>
            <a:r>
              <a:rPr lang="zh-CN" altLang="en-US" sz="20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团队成员参加消防演习。</a:t>
            </a:r>
            <a:endParaRPr lang="zh-CN" altLang="en-US" sz="2000" b="1" dirty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141" y="2349493"/>
            <a:ext cx="4755292" cy="36274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直接连接符 2"/>
          <p:cNvCxnSpPr/>
          <p:nvPr/>
        </p:nvCxnSpPr>
        <p:spPr>
          <a:xfrm flipV="1">
            <a:off x="-1172308" y="3410971"/>
            <a:ext cx="18545908" cy="23446"/>
          </a:xfrm>
          <a:prstGeom prst="line">
            <a:avLst/>
          </a:prstGeom>
          <a:ln w="3810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本框 32"/>
          <p:cNvSpPr txBox="1"/>
          <p:nvPr/>
        </p:nvSpPr>
        <p:spPr>
          <a:xfrm>
            <a:off x="3000248" y="5375047"/>
            <a:ext cx="3066815" cy="793487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36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导师意见</a:t>
            </a:r>
            <a:endParaRPr lang="en-US" altLang="zh-CN" sz="3600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4" name="等腰三角形 33"/>
          <p:cNvSpPr/>
          <p:nvPr/>
        </p:nvSpPr>
        <p:spPr>
          <a:xfrm flipV="1">
            <a:off x="4403982" y="5230958"/>
            <a:ext cx="259349" cy="221702"/>
          </a:xfrm>
          <a:prstGeom prst="triangl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5" name="组合 54"/>
          <p:cNvGrpSpPr/>
          <p:nvPr/>
        </p:nvGrpSpPr>
        <p:grpSpPr>
          <a:xfrm>
            <a:off x="2966969" y="1834516"/>
            <a:ext cx="16993768" cy="3185999"/>
            <a:chOff x="2966969" y="1834516"/>
            <a:chExt cx="16993768" cy="3185999"/>
          </a:xfrm>
        </p:grpSpPr>
        <p:grpSp>
          <p:nvGrpSpPr>
            <p:cNvPr id="13" name="组合 12"/>
            <p:cNvGrpSpPr/>
            <p:nvPr/>
          </p:nvGrpSpPr>
          <p:grpSpPr>
            <a:xfrm>
              <a:off x="2966969" y="1848319"/>
              <a:ext cx="3172197" cy="3172196"/>
              <a:chOff x="664329" y="2299272"/>
              <a:chExt cx="2212236" cy="2212236"/>
            </a:xfrm>
          </p:grpSpPr>
          <p:grpSp>
            <p:nvGrpSpPr>
              <p:cNvPr id="14" name="组合 13"/>
              <p:cNvGrpSpPr/>
              <p:nvPr/>
            </p:nvGrpSpPr>
            <p:grpSpPr>
              <a:xfrm>
                <a:off x="664329" y="2299272"/>
                <a:ext cx="2212236" cy="2212236"/>
                <a:chOff x="413242" y="2498776"/>
                <a:chExt cx="1860446" cy="1860447"/>
              </a:xfrm>
            </p:grpSpPr>
            <p:sp>
              <p:nvSpPr>
                <p:cNvPr id="16" name="椭圆 15"/>
                <p:cNvSpPr/>
                <p:nvPr/>
              </p:nvSpPr>
              <p:spPr>
                <a:xfrm>
                  <a:off x="413242" y="2498776"/>
                  <a:ext cx="1860446" cy="1860447"/>
                </a:xfrm>
                <a:prstGeom prst="ellipse">
                  <a:avLst/>
                </a:prstGeom>
                <a:gradFill flip="none" rotWithShape="1">
                  <a:gsLst>
                    <a:gs pos="12000">
                      <a:schemeClr val="bg1">
                        <a:lumMod val="75000"/>
                      </a:schemeClr>
                    </a:gs>
                    <a:gs pos="100000">
                      <a:schemeClr val="bg1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  <a:ln w="381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dirty="0"/>
                </a:p>
              </p:txBody>
            </p:sp>
            <p:sp>
              <p:nvSpPr>
                <p:cNvPr id="17" name="椭圆 16"/>
                <p:cNvSpPr/>
                <p:nvPr/>
              </p:nvSpPr>
              <p:spPr>
                <a:xfrm rot="10800000">
                  <a:off x="621171" y="2706704"/>
                  <a:ext cx="1444588" cy="1444589"/>
                </a:xfrm>
                <a:prstGeom prst="ellipse">
                  <a:avLst/>
                </a:prstGeom>
                <a:solidFill>
                  <a:srgbClr val="5B9BD5"/>
                </a:solidFill>
                <a:ln w="38100">
                  <a:noFill/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dirty="0"/>
                </a:p>
              </p:txBody>
            </p:sp>
          </p:grpSp>
          <p:sp>
            <p:nvSpPr>
              <p:cNvPr id="15" name="文本框 14"/>
              <p:cNvSpPr txBox="1"/>
              <p:nvPr/>
            </p:nvSpPr>
            <p:spPr>
              <a:xfrm>
                <a:off x="1058787" y="2833846"/>
                <a:ext cx="1423319" cy="10946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zh-CN" altLang="en-US" sz="4800" b="1" dirty="0" smtClean="0">
                    <a:solidFill>
                      <a:schemeClr val="bg1"/>
                    </a:solidFill>
                    <a:latin typeface="黑体" pitchFamily="49" charset="-122"/>
                    <a:ea typeface="黑体" pitchFamily="49" charset="-122"/>
                    <a:cs typeface="Times New Roman" pitchFamily="18" charset="0"/>
                  </a:rPr>
                  <a:t>如何选</a:t>
                </a:r>
                <a:endParaRPr lang="en-US" altLang="zh-CN" sz="4800" b="1" dirty="0" smtClean="0">
                  <a:solidFill>
                    <a:schemeClr val="bg1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endParaRPr>
              </a:p>
              <a:p>
                <a:pPr algn="ctr"/>
                <a:r>
                  <a:rPr lang="zh-CN" altLang="en-US" sz="4800" b="1" dirty="0" smtClean="0">
                    <a:solidFill>
                      <a:schemeClr val="bg1"/>
                    </a:solidFill>
                    <a:latin typeface="黑体" pitchFamily="49" charset="-122"/>
                    <a:ea typeface="黑体" pitchFamily="49" charset="-122"/>
                    <a:cs typeface="Times New Roman" pitchFamily="18" charset="0"/>
                  </a:rPr>
                  <a:t>基地？</a:t>
                </a:r>
                <a:endParaRPr lang="zh-CN" altLang="en-US" sz="4800" b="1" dirty="0">
                  <a:solidFill>
                    <a:schemeClr val="bg1"/>
                  </a:solidFill>
                  <a:latin typeface="黑体" pitchFamily="49" charset="-122"/>
                  <a:ea typeface="黑体" pitchFamily="49" charset="-122"/>
                  <a:cs typeface="Times New Roman" pitchFamily="18" charset="0"/>
                </a:endParaRPr>
              </a:p>
            </p:txBody>
          </p:sp>
        </p:grpSp>
        <p:grpSp>
          <p:nvGrpSpPr>
            <p:cNvPr id="45" name="组合 44"/>
            <p:cNvGrpSpPr/>
            <p:nvPr/>
          </p:nvGrpSpPr>
          <p:grpSpPr>
            <a:xfrm>
              <a:off x="7658894" y="1836404"/>
              <a:ext cx="3171600" cy="3171600"/>
              <a:chOff x="7658894" y="1836404"/>
              <a:chExt cx="3171600" cy="3171600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658894" y="1836404"/>
                <a:ext cx="3171600" cy="3171600"/>
                <a:chOff x="4056364" y="1384713"/>
                <a:chExt cx="4088570" cy="4088570"/>
              </a:xfrm>
            </p:grpSpPr>
            <p:sp>
              <p:nvSpPr>
                <p:cNvPr id="20" name="椭圆 19"/>
                <p:cNvSpPr/>
                <p:nvPr/>
              </p:nvSpPr>
              <p:spPr>
                <a:xfrm>
                  <a:off x="4500033" y="1833033"/>
                  <a:ext cx="3191933" cy="3191933"/>
                </a:xfrm>
                <a:prstGeom prst="ellipse">
                  <a:avLst/>
                </a:prstGeom>
                <a:solidFill>
                  <a:srgbClr val="DB7051"/>
                </a:solidFill>
                <a:ln w="381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algn="ctr"/>
                  <a:endParaRPr lang="zh-CN" altLang="en-US" dirty="0"/>
                </a:p>
              </p:txBody>
            </p:sp>
            <p:sp>
              <p:nvSpPr>
                <p:cNvPr id="21" name="同心圆 20"/>
                <p:cNvSpPr/>
                <p:nvPr/>
              </p:nvSpPr>
              <p:spPr>
                <a:xfrm rot="10800000">
                  <a:off x="4056364" y="1384713"/>
                  <a:ext cx="4088570" cy="4088570"/>
                </a:xfrm>
                <a:prstGeom prst="donut">
                  <a:avLst>
                    <a:gd name="adj" fmla="val 14371"/>
                  </a:avLst>
                </a:prstGeom>
                <a:gradFill flip="none" rotWithShape="1">
                  <a:gsLst>
                    <a:gs pos="12000">
                      <a:schemeClr val="bg1">
                        <a:lumMod val="75000"/>
                      </a:schemeClr>
                    </a:gs>
                    <a:gs pos="100000">
                      <a:schemeClr val="bg1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  <a:ln w="15875">
                  <a:noFill/>
                </a:ln>
                <a:effectLst>
                  <a:outerShdw blurRad="165100" dist="88900" dir="5400000" algn="t" rotWithShape="0">
                    <a:prstClr val="black">
                      <a:alpha val="54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 dirty="0"/>
                </a:p>
              </p:txBody>
            </p:sp>
          </p:grpSp>
          <p:sp>
            <p:nvSpPr>
              <p:cNvPr id="42" name="文本框 41"/>
              <p:cNvSpPr txBox="1"/>
              <p:nvPr/>
            </p:nvSpPr>
            <p:spPr>
              <a:xfrm>
                <a:off x="8265729" y="2938027"/>
                <a:ext cx="201208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5400" b="1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Step 1</a:t>
                </a:r>
                <a:endParaRPr lang="zh-CN" altLang="en-US" sz="54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46" name="组合 45"/>
            <p:cNvGrpSpPr/>
            <p:nvPr/>
          </p:nvGrpSpPr>
          <p:grpSpPr>
            <a:xfrm>
              <a:off x="12224015" y="1837042"/>
              <a:ext cx="3171600" cy="3171600"/>
              <a:chOff x="12224015" y="1837042"/>
              <a:chExt cx="3171600" cy="3171600"/>
            </a:xfrm>
          </p:grpSpPr>
          <p:grpSp>
            <p:nvGrpSpPr>
              <p:cNvPr id="27" name="组合 26"/>
              <p:cNvGrpSpPr/>
              <p:nvPr/>
            </p:nvGrpSpPr>
            <p:grpSpPr>
              <a:xfrm>
                <a:off x="12224015" y="1837042"/>
                <a:ext cx="3171600" cy="3171600"/>
                <a:chOff x="4056364" y="1384713"/>
                <a:chExt cx="4088570" cy="4088570"/>
              </a:xfrm>
            </p:grpSpPr>
            <p:sp>
              <p:nvSpPr>
                <p:cNvPr id="28" name="椭圆 27"/>
                <p:cNvSpPr/>
                <p:nvPr/>
              </p:nvSpPr>
              <p:spPr>
                <a:xfrm>
                  <a:off x="4500033" y="1833033"/>
                  <a:ext cx="3191933" cy="3191933"/>
                </a:xfrm>
                <a:prstGeom prst="ellipse">
                  <a:avLst/>
                </a:prstGeom>
                <a:solidFill>
                  <a:srgbClr val="F4925C"/>
                </a:solidFill>
                <a:ln w="381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algn="ctr"/>
                  <a:endParaRPr lang="zh-CN" altLang="en-US" dirty="0"/>
                </a:p>
              </p:txBody>
            </p:sp>
            <p:sp>
              <p:nvSpPr>
                <p:cNvPr id="29" name="同心圆 28"/>
                <p:cNvSpPr/>
                <p:nvPr/>
              </p:nvSpPr>
              <p:spPr>
                <a:xfrm rot="10800000">
                  <a:off x="4056364" y="1384713"/>
                  <a:ext cx="4088570" cy="4088570"/>
                </a:xfrm>
                <a:prstGeom prst="donut">
                  <a:avLst>
                    <a:gd name="adj" fmla="val 14371"/>
                  </a:avLst>
                </a:prstGeom>
                <a:gradFill flip="none" rotWithShape="1">
                  <a:gsLst>
                    <a:gs pos="12000">
                      <a:schemeClr val="bg1">
                        <a:lumMod val="75000"/>
                      </a:schemeClr>
                    </a:gs>
                    <a:gs pos="100000">
                      <a:schemeClr val="bg1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  <a:ln w="15875">
                  <a:noFill/>
                </a:ln>
                <a:effectLst>
                  <a:outerShdw blurRad="165100" dist="88900" dir="5400000" algn="t" rotWithShape="0">
                    <a:prstClr val="black">
                      <a:alpha val="54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43" name="文本框 42"/>
              <p:cNvSpPr txBox="1"/>
              <p:nvPr/>
            </p:nvSpPr>
            <p:spPr>
              <a:xfrm>
                <a:off x="12800163" y="2944182"/>
                <a:ext cx="201208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5400" b="1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Step 2</a:t>
                </a:r>
                <a:endParaRPr lang="zh-CN" altLang="en-US" sz="54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47" name="组合 46"/>
            <p:cNvGrpSpPr/>
            <p:nvPr/>
          </p:nvGrpSpPr>
          <p:grpSpPr>
            <a:xfrm>
              <a:off x="16789136" y="1834516"/>
              <a:ext cx="3171600" cy="3171600"/>
              <a:chOff x="16789136" y="1834516"/>
              <a:chExt cx="3171600" cy="3171600"/>
            </a:xfrm>
          </p:grpSpPr>
          <p:grpSp>
            <p:nvGrpSpPr>
              <p:cNvPr id="23" name="组合 22"/>
              <p:cNvGrpSpPr/>
              <p:nvPr/>
            </p:nvGrpSpPr>
            <p:grpSpPr>
              <a:xfrm>
                <a:off x="16789136" y="1834516"/>
                <a:ext cx="3171600" cy="3171600"/>
                <a:chOff x="4056364" y="1384713"/>
                <a:chExt cx="4088570" cy="4088570"/>
              </a:xfrm>
            </p:grpSpPr>
            <p:sp>
              <p:nvSpPr>
                <p:cNvPr id="24" name="椭圆 23"/>
                <p:cNvSpPr/>
                <p:nvPr/>
              </p:nvSpPr>
              <p:spPr>
                <a:xfrm>
                  <a:off x="4500033" y="1833033"/>
                  <a:ext cx="3191933" cy="3191933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 w="381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/>
                <a:p>
                  <a:pPr algn="ctr"/>
                  <a:endParaRPr lang="zh-CN" altLang="en-US" dirty="0"/>
                </a:p>
              </p:txBody>
            </p:sp>
            <p:sp>
              <p:nvSpPr>
                <p:cNvPr id="25" name="同心圆 24"/>
                <p:cNvSpPr/>
                <p:nvPr/>
              </p:nvSpPr>
              <p:spPr>
                <a:xfrm rot="10800000">
                  <a:off x="4056364" y="1384713"/>
                  <a:ext cx="4088570" cy="4088570"/>
                </a:xfrm>
                <a:prstGeom prst="donut">
                  <a:avLst>
                    <a:gd name="adj" fmla="val 14371"/>
                  </a:avLst>
                </a:prstGeom>
                <a:gradFill flip="none" rotWithShape="1">
                  <a:gsLst>
                    <a:gs pos="12000">
                      <a:schemeClr val="bg1">
                        <a:lumMod val="75000"/>
                      </a:schemeClr>
                    </a:gs>
                    <a:gs pos="100000">
                      <a:schemeClr val="bg1">
                        <a:shade val="100000"/>
                        <a:satMod val="115000"/>
                      </a:schemeClr>
                    </a:gs>
                  </a:gsLst>
                  <a:lin ang="2700000" scaled="1"/>
                  <a:tileRect/>
                </a:gradFill>
                <a:ln w="15875">
                  <a:noFill/>
                </a:ln>
                <a:effectLst>
                  <a:outerShdw blurRad="165100" dist="88900" dir="5400000" algn="t" rotWithShape="0">
                    <a:prstClr val="black">
                      <a:alpha val="54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44" name="文本框 43"/>
              <p:cNvSpPr txBox="1"/>
              <p:nvPr/>
            </p:nvSpPr>
            <p:spPr>
              <a:xfrm>
                <a:off x="17485434" y="2960539"/>
                <a:ext cx="201208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5400" b="1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Step 3</a:t>
                </a:r>
                <a:endParaRPr lang="zh-CN" altLang="en-US" sz="54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sp>
        <p:nvSpPr>
          <p:cNvPr id="56" name="文本框 55"/>
          <p:cNvSpPr txBox="1"/>
          <p:nvPr/>
        </p:nvSpPr>
        <p:spPr>
          <a:xfrm>
            <a:off x="3042522" y="5390205"/>
            <a:ext cx="3066815" cy="79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36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职业规划</a:t>
            </a:r>
            <a:endParaRPr lang="en-US" altLang="zh-CN" sz="3600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57" name="文本框 56"/>
          <p:cNvSpPr txBox="1"/>
          <p:nvPr/>
        </p:nvSpPr>
        <p:spPr>
          <a:xfrm>
            <a:off x="2957974" y="5375454"/>
            <a:ext cx="3066815" cy="79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3600" b="1" dirty="0" smtClean="0"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个人体验</a:t>
            </a:r>
            <a:endParaRPr lang="en-US" altLang="zh-CN" sz="3600" b="1" dirty="0" smtClean="0"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1323444" y="156615"/>
            <a:ext cx="186816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Part Five</a:t>
            </a:r>
            <a:endParaRPr lang="en-US" altLang="zh-CN" sz="2000" b="1" dirty="0" smtClean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  <a:p>
            <a:r>
              <a:rPr lang="zh-CN" altLang="en-US" sz="2000" b="1" dirty="0" smtClean="0">
                <a:solidFill>
                  <a:srgbClr val="427AAD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收获与感想</a:t>
            </a:r>
            <a:endParaRPr lang="zh-CN" altLang="en-US" sz="2000" b="1" dirty="0">
              <a:solidFill>
                <a:srgbClr val="427AAD"/>
              </a:solidFill>
              <a:latin typeface="Times New Roman" pitchFamily="18" charset="0"/>
              <a:ea typeface="黑体" pitchFamily="49" charset="-122"/>
              <a:cs typeface="Times New Roman" pitchFamily="18" charset="0"/>
            </a:endParaRPr>
          </a:p>
        </p:txBody>
      </p:sp>
      <p:cxnSp>
        <p:nvCxnSpPr>
          <p:cNvPr id="39" name="直接连接符 38"/>
          <p:cNvCxnSpPr/>
          <p:nvPr/>
        </p:nvCxnSpPr>
        <p:spPr>
          <a:xfrm>
            <a:off x="534900" y="119274"/>
            <a:ext cx="0" cy="582613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534900" y="119274"/>
            <a:ext cx="1218548" cy="0"/>
          </a:xfrm>
          <a:prstGeom prst="line">
            <a:avLst/>
          </a:prstGeom>
          <a:ln w="50800" cap="sq">
            <a:solidFill>
              <a:srgbClr val="427A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矩形 40"/>
          <p:cNvSpPr/>
          <p:nvPr/>
        </p:nvSpPr>
        <p:spPr>
          <a:xfrm>
            <a:off x="634242" y="216251"/>
            <a:ext cx="596900" cy="596900"/>
          </a:xfrm>
          <a:prstGeom prst="rect">
            <a:avLst/>
          </a:prstGeom>
          <a:solidFill>
            <a:srgbClr val="427AAD"/>
          </a:solidFill>
          <a:ln>
            <a:solidFill>
              <a:srgbClr val="427AA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zh-CN" alt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-0.51945 0.000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72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1945 0.00092 L -1.01702 -0.0023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78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1702 -0.00232 L -1.51823 0.0009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13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3" grpId="1" animBg="1"/>
      <p:bldP spid="34" grpId="0" animBg="1"/>
      <p:bldP spid="56" grpId="0"/>
      <p:bldP spid="56" grpId="1"/>
      <p:bldP spid="5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2220058" y="2525543"/>
            <a:ext cx="47038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72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427AAD"/>
                </a:solidFill>
                <a:latin typeface="黑体" pitchFamily="49" charset="-122"/>
                <a:ea typeface="黑体" pitchFamily="49" charset="-122"/>
              </a:rPr>
              <a:t>谢谢各位！</a:t>
            </a:r>
            <a:endParaRPr lang="zh-CN" altLang="en-US" sz="7200" b="1" dirty="0">
              <a:ln w="9525">
                <a:solidFill>
                  <a:schemeClr val="bg1"/>
                </a:solidFill>
                <a:prstDash val="solid"/>
              </a:ln>
              <a:solidFill>
                <a:srgbClr val="427AAD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TIMING" val="|3.9|1.5|1.5"/>
</p:tagLst>
</file>

<file path=ppt/tags/tag2.xml><?xml version="1.0" encoding="utf-8"?>
<p:tagLst xmlns:p="http://schemas.openxmlformats.org/presentationml/2006/main">
  <p:tag name="TIMING" val="|6.5"/>
</p:tagLst>
</file>

<file path=ppt/theme/theme1.xml><?xml version="1.0" encoding="utf-8"?>
<a:theme xmlns:a="http://schemas.openxmlformats.org/drawingml/2006/main" name="主题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主题3</Template>
  <TotalTime>0</TotalTime>
  <Words>0</Words>
  <Application/>
  <PresentationFormat>全屏显示(4:3)</PresentationFormat>
  <Paragraphs>404</Paragraphs>
  <Slides>0</Slides>
  <Notes>6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33" baseType="lpstr">
      <vt:lpstr>主题3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Damon</dc:creator>
  <cp:lastModifiedBy>iPhone SH</cp:lastModifiedBy>
  <cp:revision>210</cp:revision>
  <dcterms:created xsi:type="dcterms:W3CDTF">1900-01-01T00:00:00Z</dcterms:created>
  <dcterms:modified xsi:type="dcterms:W3CDTF">1900-01-01T00:00:00Z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2052-7.2.0</vt:lpwstr>
  </property>
</Properties>
</file>